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2.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3.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58" r:id="rId3"/>
    <p:sldId id="259" r:id="rId4"/>
    <p:sldId id="268" r:id="rId5"/>
    <p:sldId id="260" r:id="rId6"/>
    <p:sldId id="261" r:id="rId7"/>
    <p:sldId id="263" r:id="rId8"/>
    <p:sldId id="264" r:id="rId9"/>
    <p:sldId id="265" r:id="rId10"/>
    <p:sldId id="266" r:id="rId11"/>
    <p:sldId id="267" r:id="rId12"/>
    <p:sldId id="262" r:id="rId13"/>
    <p:sldId id="269" r:id="rId14"/>
    <p:sldId id="270" r:id="rId15"/>
    <p:sldId id="271" r:id="rId16"/>
    <p:sldId id="272" r:id="rId17"/>
    <p:sldId id="280" r:id="rId18"/>
    <p:sldId id="273" r:id="rId19"/>
    <p:sldId id="274" r:id="rId20"/>
    <p:sldId id="275" r:id="rId21"/>
    <p:sldId id="281" r:id="rId22"/>
    <p:sldId id="276" r:id="rId23"/>
    <p:sldId id="277" r:id="rId24"/>
    <p:sldId id="278" r:id="rId25"/>
  </p:sldIdLst>
  <p:sldSz cx="12192000" cy="6858000"/>
  <p:notesSz cx="7023100" cy="93091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p:scale>
          <a:sx n="55" d="100"/>
          <a:sy n="55" d="100"/>
        </p:scale>
        <p:origin x="-524" y="-356"/>
      </p:cViewPr>
      <p:guideLst>
        <p:guide orient="horz" pos="2160"/>
        <p:guide pos="3840"/>
      </p:guideLst>
    </p:cSldViewPr>
  </p:slideViewPr>
  <p:notesTextViewPr>
    <p:cViewPr>
      <p:scale>
        <a:sx n="1" d="1"/>
        <a:sy n="1" d="1"/>
      </p:scale>
      <p:origin x="0" y="0"/>
    </p:cViewPr>
  </p:notesTextViewPr>
  <p:sorterViewPr>
    <p:cViewPr>
      <p:scale>
        <a:sx n="100" d="100"/>
        <a:sy n="100" d="100"/>
      </p:scale>
      <p:origin x="0" y="-534"/>
    </p:cViewPr>
  </p:sorterViewPr>
  <p:notesViewPr>
    <p:cSldViewPr snapToGrid="0">
      <p:cViewPr varScale="1">
        <p:scale>
          <a:sx n="64" d="100"/>
          <a:sy n="64" d="100"/>
        </p:scale>
        <p:origin x="308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fr-CA"/>
          </a:p>
        </p:txBody>
      </p:sp>
      <p:sp>
        <p:nvSpPr>
          <p:cNvPr id="3" name="Espace réservé de la date 2"/>
          <p:cNvSpPr>
            <a:spLocks noGrp="1"/>
          </p:cNvSpPr>
          <p:nvPr>
            <p:ph type="dt" sz="quarter" idx="1"/>
          </p:nvPr>
        </p:nvSpPr>
        <p:spPr>
          <a:xfrm>
            <a:off x="3978132" y="0"/>
            <a:ext cx="3043343" cy="467071"/>
          </a:xfrm>
          <a:prstGeom prst="rect">
            <a:avLst/>
          </a:prstGeom>
        </p:spPr>
        <p:txBody>
          <a:bodyPr vert="horz" lIns="93317" tIns="46659" rIns="93317" bIns="46659" rtlCol="0"/>
          <a:lstStyle>
            <a:lvl1pPr algn="r">
              <a:defRPr sz="1200"/>
            </a:lvl1pPr>
          </a:lstStyle>
          <a:p>
            <a:fld id="{ECAA4D17-F3B0-44D6-AAB4-9734E7D50B75}" type="datetimeFigureOut">
              <a:rPr lang="fr-CA" smtClean="0"/>
              <a:t>2017-10-16</a:t>
            </a:fld>
            <a:endParaRPr lang="fr-CA"/>
          </a:p>
        </p:txBody>
      </p:sp>
      <p:sp>
        <p:nvSpPr>
          <p:cNvPr id="4" name="Espace réservé du pied de page 3"/>
          <p:cNvSpPr>
            <a:spLocks noGrp="1"/>
          </p:cNvSpPr>
          <p:nvPr>
            <p:ph type="ftr" sz="quarter" idx="2"/>
          </p:nvPr>
        </p:nvSpPr>
        <p:spPr>
          <a:xfrm>
            <a:off x="0" y="8842030"/>
            <a:ext cx="3043343" cy="467070"/>
          </a:xfrm>
          <a:prstGeom prst="rect">
            <a:avLst/>
          </a:prstGeom>
        </p:spPr>
        <p:txBody>
          <a:bodyPr vert="horz" lIns="93317" tIns="46659" rIns="93317" bIns="46659"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3978132" y="8842030"/>
            <a:ext cx="3043343" cy="467070"/>
          </a:xfrm>
          <a:prstGeom prst="rect">
            <a:avLst/>
          </a:prstGeom>
        </p:spPr>
        <p:txBody>
          <a:bodyPr vert="horz" lIns="93317" tIns="46659" rIns="93317" bIns="46659" rtlCol="0" anchor="b"/>
          <a:lstStyle>
            <a:lvl1pPr algn="r">
              <a:defRPr sz="1200"/>
            </a:lvl1pPr>
          </a:lstStyle>
          <a:p>
            <a:fld id="{574EDFE3-E482-40CB-988C-737D1273B041}" type="slidenum">
              <a:rPr lang="fr-CA" smtClean="0"/>
              <a:t>‹#›</a:t>
            </a:fld>
            <a:endParaRPr lang="fr-CA"/>
          </a:p>
        </p:txBody>
      </p:sp>
    </p:spTree>
    <p:extLst>
      <p:ext uri="{BB962C8B-B14F-4D97-AF65-F5344CB8AC3E}">
        <p14:creationId xmlns:p14="http://schemas.microsoft.com/office/powerpoint/2010/main" val="1060688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fr-CA"/>
          </a:p>
        </p:txBody>
      </p:sp>
      <p:sp>
        <p:nvSpPr>
          <p:cNvPr id="3" name="Espace réservé de la date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F4CF0E17-A28E-4E8D-8AAC-1669903BB34E}" type="datetimeFigureOut">
              <a:rPr lang="fr-CA" smtClean="0"/>
              <a:t>2017-10-16</a:t>
            </a:fld>
            <a:endParaRPr lang="fr-CA"/>
          </a:p>
        </p:txBody>
      </p:sp>
      <p:sp>
        <p:nvSpPr>
          <p:cNvPr id="4" name="Espace réservé de l'image des diapositives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7" tIns="46659" rIns="93317" bIns="46659" rtlCol="0" anchor="ctr"/>
          <a:lstStyle/>
          <a:p>
            <a:endParaRPr lang="fr-CA"/>
          </a:p>
        </p:txBody>
      </p:sp>
      <p:sp>
        <p:nvSpPr>
          <p:cNvPr id="5" name="Espace réservé des commentaires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D7C164A7-42F9-4293-A1C9-8D30204CF798}" type="slidenum">
              <a:rPr lang="fr-CA" smtClean="0"/>
              <a:t>‹#›</a:t>
            </a:fld>
            <a:endParaRPr lang="fr-CA"/>
          </a:p>
        </p:txBody>
      </p:sp>
    </p:spTree>
    <p:extLst>
      <p:ext uri="{BB962C8B-B14F-4D97-AF65-F5344CB8AC3E}">
        <p14:creationId xmlns:p14="http://schemas.microsoft.com/office/powerpoint/2010/main" val="4233134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D7C164A7-42F9-4293-A1C9-8D30204CF798}" type="slidenum">
              <a:rPr lang="fr-CA" smtClean="0"/>
              <a:t>1</a:t>
            </a:fld>
            <a:endParaRPr lang="fr-CA"/>
          </a:p>
        </p:txBody>
      </p:sp>
    </p:spTree>
    <p:extLst>
      <p:ext uri="{BB962C8B-B14F-4D97-AF65-F5344CB8AC3E}">
        <p14:creationId xmlns:p14="http://schemas.microsoft.com/office/powerpoint/2010/main" val="3011051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11FF1083-B7ED-44ED-8A0E-90E5E81CBA51}" type="slidenum">
              <a:rPr lang="fr-CA" smtClean="0"/>
              <a:pPr/>
              <a:t>7</a:t>
            </a:fld>
            <a:endParaRPr lang="fr-CA"/>
          </a:p>
        </p:txBody>
      </p:sp>
    </p:spTree>
    <p:extLst>
      <p:ext uri="{BB962C8B-B14F-4D97-AF65-F5344CB8AC3E}">
        <p14:creationId xmlns:p14="http://schemas.microsoft.com/office/powerpoint/2010/main" val="3769758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6D051098-CA89-4F85-9016-6DA47DABE520}" type="slidenum">
              <a:rPr lang="fr-CA" smtClean="0"/>
              <a:t>17</a:t>
            </a:fld>
            <a:endParaRPr lang="fr-CA" dirty="0"/>
          </a:p>
        </p:txBody>
      </p:sp>
      <p:sp>
        <p:nvSpPr>
          <p:cNvPr id="6" name="Espace réservé des commentaires 5"/>
          <p:cNvSpPr>
            <a:spLocks noGrp="1"/>
          </p:cNvSpPr>
          <p:nvPr>
            <p:ph type="body" sz="quarter" idx="11"/>
          </p:nvPr>
        </p:nvSpPr>
        <p:spPr/>
        <p:txBody>
          <a:bodyPr/>
          <a:lstStyle/>
          <a:p>
            <a:r>
              <a:rPr lang="fr-CA" dirty="0" smtClean="0"/>
              <a:t>9 h 30</a:t>
            </a:r>
          </a:p>
          <a:p>
            <a:endParaRPr lang="fr-CA" dirty="0" smtClean="0"/>
          </a:p>
          <a:p>
            <a:r>
              <a:rPr lang="fr-CA" dirty="0" smtClean="0"/>
              <a:t>Présentation des participants</a:t>
            </a:r>
          </a:p>
          <a:p>
            <a:endParaRPr lang="fr-CA" dirty="0" smtClean="0"/>
          </a:p>
          <a:p>
            <a:pPr lvl="1"/>
            <a:r>
              <a:rPr lang="fr-CA" dirty="0" smtClean="0"/>
              <a:t>Nom</a:t>
            </a:r>
          </a:p>
          <a:p>
            <a:pPr lvl="1"/>
            <a:r>
              <a:rPr lang="fr-CA" dirty="0" smtClean="0"/>
              <a:t>Syndicat, lieu de travail et occupation</a:t>
            </a:r>
          </a:p>
          <a:p>
            <a:pPr lvl="1"/>
            <a:r>
              <a:rPr lang="fr-CA" dirty="0" smtClean="0"/>
              <a:t>Fonction et expérience syndicales</a:t>
            </a:r>
          </a:p>
          <a:p>
            <a:pPr lvl="1"/>
            <a:r>
              <a:rPr lang="fr-CA" dirty="0" smtClean="0"/>
              <a:t>Attentes face à la session</a:t>
            </a:r>
          </a:p>
          <a:p>
            <a:endParaRPr lang="fr-CA" dirty="0" smtClean="0"/>
          </a:p>
          <a:p>
            <a:r>
              <a:rPr lang="fr-CA" altLang="fr-FR" dirty="0" smtClean="0"/>
              <a:t>Si nécessaire, posez des questions sur la motivation et l’implication des participants en santé et en sécurité au travail.</a:t>
            </a:r>
          </a:p>
          <a:p>
            <a:endParaRPr lang="fr-CA" altLang="fr-FR" dirty="0" smtClean="0"/>
          </a:p>
          <a:p>
            <a:endParaRPr lang="fr-CA" dirty="0"/>
          </a:p>
        </p:txBody>
      </p:sp>
    </p:spTree>
    <p:extLst>
      <p:ext uri="{BB962C8B-B14F-4D97-AF65-F5344CB8AC3E}">
        <p14:creationId xmlns:p14="http://schemas.microsoft.com/office/powerpoint/2010/main" val="2672715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80F203A9-2B06-42C0-8F11-987C0E033C2F}" type="datetime1">
              <a:rPr lang="fr-CA" smtClean="0"/>
              <a:t>2017-10-16</a:t>
            </a:fld>
            <a:endParaRPr lang="fr-CA"/>
          </a:p>
        </p:txBody>
      </p:sp>
      <p:sp>
        <p:nvSpPr>
          <p:cNvPr id="5" name="Footer Placeholder 4"/>
          <p:cNvSpPr>
            <a:spLocks noGrp="1"/>
          </p:cNvSpPr>
          <p:nvPr>
            <p:ph type="ftr" sz="quarter" idx="11"/>
          </p:nvPr>
        </p:nvSpPr>
        <p:spPr/>
        <p:txBody>
          <a:bodyPr/>
          <a:lstStyle/>
          <a:p>
            <a:endParaRPr lang="fr-C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A30886D-DBFD-4E73-83DF-04C2CBC187EF}" type="slidenum">
              <a:rPr lang="fr-CA" smtClean="0"/>
              <a:t>‹#›</a:t>
            </a:fld>
            <a:endParaRPr lang="fr-CA"/>
          </a:p>
        </p:txBody>
      </p:sp>
    </p:spTree>
    <p:extLst>
      <p:ext uri="{BB962C8B-B14F-4D97-AF65-F5344CB8AC3E}">
        <p14:creationId xmlns:p14="http://schemas.microsoft.com/office/powerpoint/2010/main" val="4264416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BD34BC54-BEB9-49F0-B2B7-51C7D6BBED8F}" type="datetime1">
              <a:rPr lang="fr-CA" smtClean="0"/>
              <a:t>2017-10-16</a:t>
            </a:fld>
            <a:endParaRPr lang="fr-CA"/>
          </a:p>
        </p:txBody>
      </p:sp>
      <p:sp>
        <p:nvSpPr>
          <p:cNvPr id="5" name="Footer Placeholder 4"/>
          <p:cNvSpPr>
            <a:spLocks noGrp="1"/>
          </p:cNvSpPr>
          <p:nvPr>
            <p:ph type="ftr" sz="quarter" idx="11"/>
          </p:nvPr>
        </p:nvSpPr>
        <p:spPr/>
        <p:txBody>
          <a:bodyPr/>
          <a:lstStyle/>
          <a:p>
            <a:endParaRPr lang="fr-C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A30886D-DBFD-4E73-83DF-04C2CBC187EF}" type="slidenum">
              <a:rPr lang="fr-CA" smtClean="0"/>
              <a:t>‹#›</a:t>
            </a:fld>
            <a:endParaRPr lang="fr-CA"/>
          </a:p>
        </p:txBody>
      </p:sp>
    </p:spTree>
    <p:extLst>
      <p:ext uri="{BB962C8B-B14F-4D97-AF65-F5344CB8AC3E}">
        <p14:creationId xmlns:p14="http://schemas.microsoft.com/office/powerpoint/2010/main" val="474956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437D2C11-54D8-48DE-912C-74838F1D68E7}" type="datetime1">
              <a:rPr lang="fr-CA" smtClean="0"/>
              <a:t>2017-10-16</a:t>
            </a:fld>
            <a:endParaRPr lang="fr-CA"/>
          </a:p>
        </p:txBody>
      </p:sp>
      <p:sp>
        <p:nvSpPr>
          <p:cNvPr id="5" name="Footer Placeholder 4"/>
          <p:cNvSpPr>
            <a:spLocks noGrp="1"/>
          </p:cNvSpPr>
          <p:nvPr>
            <p:ph type="ftr" sz="quarter" idx="11"/>
          </p:nvPr>
        </p:nvSpPr>
        <p:spPr/>
        <p:txBody>
          <a:bodyPr/>
          <a:lstStyle/>
          <a:p>
            <a:endParaRPr lang="fr-C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A30886D-DBFD-4E73-83DF-04C2CBC187EF}" type="slidenum">
              <a:rPr lang="fr-CA" smtClean="0"/>
              <a:t>‹#›</a:t>
            </a:fld>
            <a:endParaRPr lang="fr-C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11402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065FCD38-8F6B-4A19-8072-31AE46B58C37}" type="datetime1">
              <a:rPr lang="fr-CA" smtClean="0"/>
              <a:t>2017-10-16</a:t>
            </a:fld>
            <a:endParaRPr lang="fr-CA"/>
          </a:p>
        </p:txBody>
      </p:sp>
      <p:sp>
        <p:nvSpPr>
          <p:cNvPr id="6" name="Footer Placeholder 5"/>
          <p:cNvSpPr>
            <a:spLocks noGrp="1"/>
          </p:cNvSpPr>
          <p:nvPr>
            <p:ph type="ftr" sz="quarter" idx="11"/>
          </p:nvPr>
        </p:nvSpPr>
        <p:spPr/>
        <p:txBody>
          <a:bodyPr/>
          <a:lstStyle/>
          <a:p>
            <a:endParaRPr lang="fr-C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30886D-DBFD-4E73-83DF-04C2CBC187EF}" type="slidenum">
              <a:rPr lang="fr-CA" smtClean="0"/>
              <a:t>‹#›</a:t>
            </a:fld>
            <a:endParaRPr lang="fr-CA"/>
          </a:p>
        </p:txBody>
      </p:sp>
    </p:spTree>
    <p:extLst>
      <p:ext uri="{BB962C8B-B14F-4D97-AF65-F5344CB8AC3E}">
        <p14:creationId xmlns:p14="http://schemas.microsoft.com/office/powerpoint/2010/main" val="111314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BD827C3A-941B-4156-BD8E-8B416862724C}" type="datetime1">
              <a:rPr lang="fr-CA" smtClean="0"/>
              <a:t>2017-10-16</a:t>
            </a:fld>
            <a:endParaRPr lang="fr-CA"/>
          </a:p>
        </p:txBody>
      </p:sp>
      <p:sp>
        <p:nvSpPr>
          <p:cNvPr id="6" name="Footer Placeholder 5"/>
          <p:cNvSpPr>
            <a:spLocks noGrp="1"/>
          </p:cNvSpPr>
          <p:nvPr>
            <p:ph type="ftr" sz="quarter" idx="11"/>
          </p:nvPr>
        </p:nvSpPr>
        <p:spPr/>
        <p:txBody>
          <a:bodyPr/>
          <a:lstStyle/>
          <a:p>
            <a:endParaRPr lang="fr-C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30886D-DBFD-4E73-83DF-04C2CBC187EF}" type="slidenum">
              <a:rPr lang="fr-CA" smtClean="0"/>
              <a:t>‹#›</a:t>
            </a:fld>
            <a:endParaRPr lang="fr-C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784755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11C7DBF8-7525-45CC-B794-D69DE2575C6E}" type="datetime1">
              <a:rPr lang="fr-CA" smtClean="0"/>
              <a:t>2017-10-16</a:t>
            </a:fld>
            <a:endParaRPr lang="fr-CA"/>
          </a:p>
        </p:txBody>
      </p:sp>
      <p:sp>
        <p:nvSpPr>
          <p:cNvPr id="6" name="Footer Placeholder 5"/>
          <p:cNvSpPr>
            <a:spLocks noGrp="1"/>
          </p:cNvSpPr>
          <p:nvPr>
            <p:ph type="ftr" sz="quarter" idx="11"/>
          </p:nvPr>
        </p:nvSpPr>
        <p:spPr/>
        <p:txBody>
          <a:bodyPr/>
          <a:lstStyle/>
          <a:p>
            <a:endParaRPr lang="fr-C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30886D-DBFD-4E73-83DF-04C2CBC187EF}" type="slidenum">
              <a:rPr lang="fr-CA" smtClean="0"/>
              <a:t>‹#›</a:t>
            </a:fld>
            <a:endParaRPr lang="fr-CA"/>
          </a:p>
        </p:txBody>
      </p:sp>
    </p:spTree>
    <p:extLst>
      <p:ext uri="{BB962C8B-B14F-4D97-AF65-F5344CB8AC3E}">
        <p14:creationId xmlns:p14="http://schemas.microsoft.com/office/powerpoint/2010/main" val="1011448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296F1D0E-3A4E-495A-803A-12B1CC4ADA62}" type="datetime1">
              <a:rPr lang="fr-CA" smtClean="0"/>
              <a:t>2017-10-16</a:t>
            </a:fld>
            <a:endParaRPr lang="fr-CA"/>
          </a:p>
        </p:txBody>
      </p:sp>
      <p:sp>
        <p:nvSpPr>
          <p:cNvPr id="5" name="Footer Placeholder 4"/>
          <p:cNvSpPr>
            <a:spLocks noGrp="1"/>
          </p:cNvSpPr>
          <p:nvPr>
            <p:ph type="ftr" sz="quarter" idx="11"/>
          </p:nvPr>
        </p:nvSpPr>
        <p:spPr/>
        <p:txBody>
          <a:bodyPr/>
          <a:lstStyle/>
          <a:p>
            <a:endParaRPr lang="fr-C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30886D-DBFD-4E73-83DF-04C2CBC187EF}" type="slidenum">
              <a:rPr lang="fr-CA" smtClean="0"/>
              <a:t>‹#›</a:t>
            </a:fld>
            <a:endParaRPr lang="fr-CA"/>
          </a:p>
        </p:txBody>
      </p:sp>
    </p:spTree>
    <p:extLst>
      <p:ext uri="{BB962C8B-B14F-4D97-AF65-F5344CB8AC3E}">
        <p14:creationId xmlns:p14="http://schemas.microsoft.com/office/powerpoint/2010/main" val="1551536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8ADF4BD2-A460-4B21-B9C4-439E667079DA}" type="datetime1">
              <a:rPr lang="fr-CA" smtClean="0"/>
              <a:t>2017-10-16</a:t>
            </a:fld>
            <a:endParaRPr lang="fr-CA"/>
          </a:p>
        </p:txBody>
      </p:sp>
      <p:sp>
        <p:nvSpPr>
          <p:cNvPr id="5" name="Footer Placeholder 4"/>
          <p:cNvSpPr>
            <a:spLocks noGrp="1"/>
          </p:cNvSpPr>
          <p:nvPr>
            <p:ph type="ftr" sz="quarter" idx="11"/>
          </p:nvPr>
        </p:nvSpPr>
        <p:spPr/>
        <p:txBody>
          <a:bodyPr/>
          <a:lstStyle/>
          <a:p>
            <a:endParaRPr lang="fr-C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30886D-DBFD-4E73-83DF-04C2CBC187EF}" type="slidenum">
              <a:rPr lang="fr-CA" smtClean="0"/>
              <a:t>‹#›</a:t>
            </a:fld>
            <a:endParaRPr lang="fr-CA"/>
          </a:p>
        </p:txBody>
      </p:sp>
    </p:spTree>
    <p:extLst>
      <p:ext uri="{BB962C8B-B14F-4D97-AF65-F5344CB8AC3E}">
        <p14:creationId xmlns:p14="http://schemas.microsoft.com/office/powerpoint/2010/main" val="1087732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8913182" y="6130437"/>
            <a:ext cx="2594714" cy="370396"/>
          </a:xfrm>
          <a:prstGeom prst="rect">
            <a:avLst/>
          </a:prstGeom>
        </p:spPr>
        <p:txBody>
          <a:bodyPr/>
          <a:lstStyle/>
          <a:p>
            <a:fld id="{866E8887-90F3-4A17-9526-6E1D42B5818A}" type="datetime1">
              <a:rPr lang="fr-CA" smtClean="0"/>
              <a:t>2017-10-16</a:t>
            </a:fld>
            <a:endParaRPr lang="fr-CA"/>
          </a:p>
        </p:txBody>
      </p:sp>
      <p:sp>
        <p:nvSpPr>
          <p:cNvPr id="5" name="Footer Placeholder 4"/>
          <p:cNvSpPr>
            <a:spLocks noGrp="1"/>
          </p:cNvSpPr>
          <p:nvPr>
            <p:ph type="ftr" sz="quarter" idx="11"/>
          </p:nvPr>
        </p:nvSpPr>
        <p:spPr/>
        <p:txBody>
          <a:bodyPr/>
          <a:lstStyle/>
          <a:p>
            <a:endParaRPr lang="fr-C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81740" y="787782"/>
            <a:ext cx="929839" cy="365125"/>
          </a:xfrm>
        </p:spPr>
        <p:txBody>
          <a:bodyPr/>
          <a:lstStyle>
            <a:lvl1pPr>
              <a:defRPr sz="2800" b="1"/>
            </a:lvl1pPr>
          </a:lstStyle>
          <a:p>
            <a:fld id="{4A30886D-DBFD-4E73-83DF-04C2CBC187EF}" type="slidenum">
              <a:rPr lang="fr-CA" smtClean="0"/>
              <a:pPr/>
              <a:t>‹#›</a:t>
            </a:fld>
            <a:endParaRPr lang="fr-CA" dirty="0"/>
          </a:p>
        </p:txBody>
      </p:sp>
    </p:spTree>
    <p:extLst>
      <p:ext uri="{BB962C8B-B14F-4D97-AF65-F5344CB8AC3E}">
        <p14:creationId xmlns:p14="http://schemas.microsoft.com/office/powerpoint/2010/main" val="2997635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50597AD7-582A-46F1-852B-519100BD5524}" type="datetime1">
              <a:rPr lang="fr-CA" smtClean="0"/>
              <a:t>2017-10-16</a:t>
            </a:fld>
            <a:endParaRPr lang="fr-CA"/>
          </a:p>
        </p:txBody>
      </p:sp>
      <p:sp>
        <p:nvSpPr>
          <p:cNvPr id="5" name="Footer Placeholder 4"/>
          <p:cNvSpPr>
            <a:spLocks noGrp="1"/>
          </p:cNvSpPr>
          <p:nvPr>
            <p:ph type="ftr" sz="quarter" idx="11"/>
          </p:nvPr>
        </p:nvSpPr>
        <p:spPr/>
        <p:txBody>
          <a:bodyPr/>
          <a:lstStyle/>
          <a:p>
            <a:endParaRPr lang="fr-C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A30886D-DBFD-4E73-83DF-04C2CBC187EF}" type="slidenum">
              <a:rPr lang="fr-CA" smtClean="0"/>
              <a:t>‹#›</a:t>
            </a:fld>
            <a:endParaRPr lang="fr-CA"/>
          </a:p>
        </p:txBody>
      </p:sp>
    </p:spTree>
    <p:extLst>
      <p:ext uri="{BB962C8B-B14F-4D97-AF65-F5344CB8AC3E}">
        <p14:creationId xmlns:p14="http://schemas.microsoft.com/office/powerpoint/2010/main" val="2305883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0D5DA7B9-C204-443B-A5EE-88666BE0DDAD}" type="datetime1">
              <a:rPr lang="fr-CA" smtClean="0"/>
              <a:t>2017-10-16</a:t>
            </a:fld>
            <a:endParaRPr lang="fr-CA"/>
          </a:p>
        </p:txBody>
      </p:sp>
      <p:sp>
        <p:nvSpPr>
          <p:cNvPr id="6" name="Footer Placeholder 5"/>
          <p:cNvSpPr>
            <a:spLocks noGrp="1"/>
          </p:cNvSpPr>
          <p:nvPr>
            <p:ph type="ftr" sz="quarter" idx="11"/>
          </p:nvPr>
        </p:nvSpPr>
        <p:spPr/>
        <p:txBody>
          <a:bodyPr/>
          <a:lstStyle/>
          <a:p>
            <a:endParaRPr lang="fr-C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A30886D-DBFD-4E73-83DF-04C2CBC187EF}" type="slidenum">
              <a:rPr lang="fr-CA" smtClean="0"/>
              <a:t>‹#›</a:t>
            </a:fld>
            <a:endParaRPr lang="fr-CA"/>
          </a:p>
        </p:txBody>
      </p:sp>
    </p:spTree>
    <p:extLst>
      <p:ext uri="{BB962C8B-B14F-4D97-AF65-F5344CB8AC3E}">
        <p14:creationId xmlns:p14="http://schemas.microsoft.com/office/powerpoint/2010/main" val="487413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a:xfrm>
            <a:off x="10361612" y="6130437"/>
            <a:ext cx="1146283" cy="370396"/>
          </a:xfrm>
          <a:prstGeom prst="rect">
            <a:avLst/>
          </a:prstGeom>
        </p:spPr>
        <p:txBody>
          <a:bodyPr/>
          <a:lstStyle/>
          <a:p>
            <a:fld id="{E6DAE5BE-5B94-4D99-8A0F-41A244DBCAB7}" type="datetime1">
              <a:rPr lang="fr-CA" smtClean="0"/>
              <a:t>2017-10-16</a:t>
            </a:fld>
            <a:endParaRPr lang="fr-CA"/>
          </a:p>
        </p:txBody>
      </p:sp>
      <p:sp>
        <p:nvSpPr>
          <p:cNvPr id="8" name="Footer Placeholder 7"/>
          <p:cNvSpPr>
            <a:spLocks noGrp="1"/>
          </p:cNvSpPr>
          <p:nvPr>
            <p:ph type="ftr" sz="quarter" idx="11"/>
          </p:nvPr>
        </p:nvSpPr>
        <p:spPr/>
        <p:txBody>
          <a:bodyPr/>
          <a:lstStyle/>
          <a:p>
            <a:endParaRPr lang="fr-C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A30886D-DBFD-4E73-83DF-04C2CBC187EF}" type="slidenum">
              <a:rPr lang="fr-CA" smtClean="0"/>
              <a:t>‹#›</a:t>
            </a:fld>
            <a:endParaRPr lang="fr-CA"/>
          </a:p>
        </p:txBody>
      </p:sp>
    </p:spTree>
    <p:extLst>
      <p:ext uri="{BB962C8B-B14F-4D97-AF65-F5344CB8AC3E}">
        <p14:creationId xmlns:p14="http://schemas.microsoft.com/office/powerpoint/2010/main" val="687978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a:xfrm>
            <a:off x="10361612" y="6130437"/>
            <a:ext cx="1146283" cy="370396"/>
          </a:xfrm>
          <a:prstGeom prst="rect">
            <a:avLst/>
          </a:prstGeom>
        </p:spPr>
        <p:txBody>
          <a:bodyPr/>
          <a:lstStyle/>
          <a:p>
            <a:fld id="{F1831631-952C-4647-ADC6-3CA84F99FB3C}" type="datetime1">
              <a:rPr lang="fr-CA" smtClean="0"/>
              <a:t>2017-10-16</a:t>
            </a:fld>
            <a:endParaRPr lang="fr-CA"/>
          </a:p>
        </p:txBody>
      </p:sp>
      <p:sp>
        <p:nvSpPr>
          <p:cNvPr id="4" name="Footer Placeholder 3"/>
          <p:cNvSpPr>
            <a:spLocks noGrp="1"/>
          </p:cNvSpPr>
          <p:nvPr>
            <p:ph type="ftr" sz="quarter" idx="11"/>
          </p:nvPr>
        </p:nvSpPr>
        <p:spPr/>
        <p:txBody>
          <a:bodyPr/>
          <a:lstStyle/>
          <a:p>
            <a:endParaRPr lang="fr-C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A30886D-DBFD-4E73-83DF-04C2CBC187EF}" type="slidenum">
              <a:rPr lang="fr-CA" smtClean="0"/>
              <a:t>‹#›</a:t>
            </a:fld>
            <a:endParaRPr lang="fr-CA"/>
          </a:p>
        </p:txBody>
      </p:sp>
    </p:spTree>
    <p:extLst>
      <p:ext uri="{BB962C8B-B14F-4D97-AF65-F5344CB8AC3E}">
        <p14:creationId xmlns:p14="http://schemas.microsoft.com/office/powerpoint/2010/main" val="441174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2589212" y="6135808"/>
            <a:ext cx="8889615" cy="365125"/>
          </a:xfrm>
        </p:spPr>
        <p:txBody>
          <a:bodyPr/>
          <a:lstStyle/>
          <a:p>
            <a:endParaRPr lang="fr-CA"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A30886D-DBFD-4E73-83DF-04C2CBC187EF}" type="slidenum">
              <a:rPr lang="fr-CA" smtClean="0"/>
              <a:t>‹#›</a:t>
            </a:fld>
            <a:endParaRPr lang="fr-CA"/>
          </a:p>
        </p:txBody>
      </p:sp>
    </p:spTree>
    <p:extLst>
      <p:ext uri="{BB962C8B-B14F-4D97-AF65-F5344CB8AC3E}">
        <p14:creationId xmlns:p14="http://schemas.microsoft.com/office/powerpoint/2010/main" val="3224726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AFBD9C3D-039B-4A96-9C33-9D7D40287880}" type="datetime1">
              <a:rPr lang="fr-CA" smtClean="0"/>
              <a:t>2017-10-16</a:t>
            </a:fld>
            <a:endParaRPr lang="fr-CA"/>
          </a:p>
        </p:txBody>
      </p:sp>
      <p:sp>
        <p:nvSpPr>
          <p:cNvPr id="6" name="Footer Placeholder 5"/>
          <p:cNvSpPr>
            <a:spLocks noGrp="1"/>
          </p:cNvSpPr>
          <p:nvPr>
            <p:ph type="ftr" sz="quarter" idx="11"/>
          </p:nvPr>
        </p:nvSpPr>
        <p:spPr/>
        <p:txBody>
          <a:bodyPr/>
          <a:lstStyle/>
          <a:p>
            <a:endParaRPr lang="fr-C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A30886D-DBFD-4E73-83DF-04C2CBC187EF}" type="slidenum">
              <a:rPr lang="fr-CA" smtClean="0"/>
              <a:t>‹#›</a:t>
            </a:fld>
            <a:endParaRPr lang="fr-CA"/>
          </a:p>
        </p:txBody>
      </p:sp>
    </p:spTree>
    <p:extLst>
      <p:ext uri="{BB962C8B-B14F-4D97-AF65-F5344CB8AC3E}">
        <p14:creationId xmlns:p14="http://schemas.microsoft.com/office/powerpoint/2010/main" val="3234265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6A373FB6-6E36-4330-A401-940A194C8EBC}" type="datetime1">
              <a:rPr lang="fr-CA" smtClean="0"/>
              <a:t>2017-10-16</a:t>
            </a:fld>
            <a:endParaRPr lang="fr-CA"/>
          </a:p>
        </p:txBody>
      </p:sp>
      <p:sp>
        <p:nvSpPr>
          <p:cNvPr id="6" name="Footer Placeholder 5"/>
          <p:cNvSpPr>
            <a:spLocks noGrp="1"/>
          </p:cNvSpPr>
          <p:nvPr>
            <p:ph type="ftr" sz="quarter" idx="11"/>
          </p:nvPr>
        </p:nvSpPr>
        <p:spPr/>
        <p:txBody>
          <a:bodyPr/>
          <a:lstStyle/>
          <a:p>
            <a:endParaRPr lang="fr-C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30886D-DBFD-4E73-83DF-04C2CBC187EF}" type="slidenum">
              <a:rPr lang="fr-CA" smtClean="0"/>
              <a:t>‹#›</a:t>
            </a:fld>
            <a:endParaRPr lang="fr-CA"/>
          </a:p>
        </p:txBody>
      </p:sp>
    </p:spTree>
    <p:extLst>
      <p:ext uri="{BB962C8B-B14F-4D97-AF65-F5344CB8AC3E}">
        <p14:creationId xmlns:p14="http://schemas.microsoft.com/office/powerpoint/2010/main" val="1559521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C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A30886D-DBFD-4E73-83DF-04C2CBC187EF}" type="slidenum">
              <a:rPr lang="fr-CA" smtClean="0"/>
              <a:t>‹#›</a:t>
            </a:fld>
            <a:endParaRPr lang="fr-CA"/>
          </a:p>
        </p:txBody>
      </p:sp>
      <p:pic>
        <p:nvPicPr>
          <p:cNvPr id="36" name="Image 35"/>
          <p:cNvPicPr/>
          <p:nvPr userDrawn="1"/>
        </p:nvPicPr>
        <p:blipFill>
          <a:blip r:embed="rId18" cstate="print">
            <a:extLst>
              <a:ext uri="{28A0092B-C50C-407E-A947-70E740481C1C}">
                <a14:useLocalDpi xmlns:a14="http://schemas.microsoft.com/office/drawing/2010/main" val="0"/>
              </a:ext>
            </a:extLst>
          </a:blip>
          <a:stretch>
            <a:fillRect/>
          </a:stretch>
        </p:blipFill>
        <p:spPr>
          <a:xfrm>
            <a:off x="10775330" y="5800321"/>
            <a:ext cx="771280" cy="771280"/>
          </a:xfrm>
          <a:prstGeom prst="rect">
            <a:avLst/>
          </a:prstGeom>
        </p:spPr>
      </p:pic>
    </p:spTree>
    <p:extLst>
      <p:ext uri="{BB962C8B-B14F-4D97-AF65-F5344CB8AC3E}">
        <p14:creationId xmlns:p14="http://schemas.microsoft.com/office/powerpoint/2010/main" val="26804118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2.tiff"/><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7.jpeg"/><Relationship Id="rId5" Type="http://schemas.openxmlformats.org/officeDocument/2006/relationships/slideLayout" Target="../slideLayouts/slideLayout2.xml"/><Relationship Id="rId4" Type="http://schemas.openxmlformats.org/officeDocument/2006/relationships/tags" Target="../tags/tag34.xml"/></Relationships>
</file>

<file path=ppt/slides/_rels/slide11.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image" Target="../media/image8.jpeg"/><Relationship Id="rId5" Type="http://schemas.openxmlformats.org/officeDocument/2006/relationships/slideLayout" Target="../slideLayouts/slideLayout2.xml"/><Relationship Id="rId4" Type="http://schemas.openxmlformats.org/officeDocument/2006/relationships/tags" Target="../tags/tag38.xml"/></Relationships>
</file>

<file path=ppt/slides/_rels/slide12.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6.xml"/><Relationship Id="rId7" Type="http://schemas.openxmlformats.org/officeDocument/2006/relationships/image" Target="../media/image3.emf"/><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slideLayout" Target="../slideLayouts/slideLayout2.xml"/><Relationship Id="rId5" Type="http://schemas.openxmlformats.org/officeDocument/2006/relationships/tags" Target="../tags/tag8.xml"/><Relationship Id="rId4" Type="http://schemas.openxmlformats.org/officeDocument/2006/relationships/tags" Target="../tags/tag7.xml"/></Relationships>
</file>

<file path=ppt/slides/_rels/slide20.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7.xml"/><Relationship Id="rId1" Type="http://schemas.openxmlformats.org/officeDocument/2006/relationships/tags" Target="../tags/tag66.xml"/></Relationships>
</file>

<file path=ppt/slides/_rels/slide22.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4"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image" Target="../media/image5.jpeg"/><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6.jpeg"/><Relationship Id="rId5" Type="http://schemas.openxmlformats.org/officeDocument/2006/relationships/slideLayout" Target="../slideLayouts/slideLayout2.xml"/><Relationship Id="rId4" Type="http://schemas.openxmlformats.org/officeDocument/2006/relationships/tags" Target="../tags/tag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1151467" y="632179"/>
            <a:ext cx="9843911" cy="2460978"/>
          </a:xfrm>
        </p:spPr>
        <p:txBody>
          <a:bodyPr>
            <a:normAutofit/>
          </a:bodyPr>
          <a:lstStyle/>
          <a:p>
            <a:r>
              <a:rPr lang="fr-CA" sz="4800" dirty="0" smtClean="0"/>
              <a:t>Construction, démolition, rénovation</a:t>
            </a:r>
            <a:br>
              <a:rPr lang="fr-CA" sz="4800" dirty="0" smtClean="0"/>
            </a:br>
            <a:r>
              <a:rPr lang="fr-CA" sz="4400" b="1" i="1" dirty="0" smtClean="0"/>
              <a:t>Ce </a:t>
            </a:r>
            <a:r>
              <a:rPr lang="fr-CA" sz="4400" b="1" i="1" dirty="0"/>
              <a:t>que le syndicat devrait </a:t>
            </a:r>
            <a:r>
              <a:rPr lang="fr-CA" sz="4400" b="1" i="1" dirty="0" smtClean="0"/>
              <a:t>vérifier</a:t>
            </a:r>
            <a:endParaRPr lang="fr-CA" sz="4400" b="1" i="1" dirty="0"/>
          </a:p>
        </p:txBody>
      </p:sp>
      <p:sp>
        <p:nvSpPr>
          <p:cNvPr id="3" name="Sous-titre 2"/>
          <p:cNvSpPr>
            <a:spLocks noGrp="1"/>
          </p:cNvSpPr>
          <p:nvPr>
            <p:ph type="subTitle" idx="1"/>
            <p:custDataLst>
              <p:tags r:id="rId2"/>
            </p:custDataLst>
          </p:nvPr>
        </p:nvSpPr>
        <p:spPr>
          <a:xfrm>
            <a:off x="3984979" y="3635022"/>
            <a:ext cx="6468532" cy="2065868"/>
          </a:xfrm>
        </p:spPr>
        <p:txBody>
          <a:bodyPr>
            <a:normAutofit fontScale="85000" lnSpcReduction="10000"/>
          </a:bodyPr>
          <a:lstStyle/>
          <a:p>
            <a:endParaRPr lang="fr-CA" dirty="0" smtClean="0"/>
          </a:p>
          <a:p>
            <a:r>
              <a:rPr lang="fr-CA" sz="2600" b="1" dirty="0" smtClean="0"/>
              <a:t>Ana Maria Seifert</a:t>
            </a:r>
          </a:p>
          <a:p>
            <a:r>
              <a:rPr lang="fr-CA" sz="2600" b="1" dirty="0" smtClean="0"/>
              <a:t>SRT</a:t>
            </a:r>
          </a:p>
          <a:p>
            <a:r>
              <a:rPr lang="fr-CA" sz="2600" b="1" dirty="0" smtClean="0"/>
              <a:t>Présenté au Conseil fédéral de la FNEEQ-CSN</a:t>
            </a:r>
          </a:p>
          <a:p>
            <a:r>
              <a:rPr lang="fr-CA" sz="2600" b="1" dirty="0" smtClean="0"/>
              <a:t>7 septembre 2017</a:t>
            </a:r>
            <a:endParaRPr lang="fr-CA" sz="2600" b="1" dirty="0"/>
          </a:p>
        </p:txBody>
      </p:sp>
      <p:pic>
        <p:nvPicPr>
          <p:cNvPr id="5" name="Image 4"/>
          <p:cNvPicPr/>
          <p:nvPr>
            <p:custDataLst>
              <p:tags r:id="rId3"/>
            </p:custDataLst>
          </p:nvPr>
        </p:nvPicPr>
        <p:blipFill>
          <a:blip r:embed="rId6" cstate="print">
            <a:extLst>
              <a:ext uri="{28A0092B-C50C-407E-A947-70E740481C1C}">
                <a14:useLocalDpi xmlns:a14="http://schemas.microsoft.com/office/drawing/2010/main" val="0"/>
              </a:ext>
            </a:extLst>
          </a:blip>
          <a:stretch>
            <a:fillRect/>
          </a:stretch>
        </p:blipFill>
        <p:spPr>
          <a:xfrm>
            <a:off x="1869317" y="4119239"/>
            <a:ext cx="1557464" cy="1480416"/>
          </a:xfrm>
          <a:prstGeom prst="rect">
            <a:avLst/>
          </a:prstGeom>
        </p:spPr>
      </p:pic>
    </p:spTree>
    <p:extLst>
      <p:ext uri="{BB962C8B-B14F-4D97-AF65-F5344CB8AC3E}">
        <p14:creationId xmlns:p14="http://schemas.microsoft.com/office/powerpoint/2010/main" val="507653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00467" y="606355"/>
            <a:ext cx="8911687" cy="1280890"/>
          </a:xfrm>
        </p:spPr>
        <p:txBody>
          <a:bodyPr/>
          <a:lstStyle/>
          <a:p>
            <a:r>
              <a:rPr lang="fr-CA" b="1" dirty="0" smtClean="0"/>
              <a:t>Flocages</a:t>
            </a:r>
            <a:endParaRPr lang="fr-CA" b="1" dirty="0"/>
          </a:p>
        </p:txBody>
      </p:sp>
      <p:sp>
        <p:nvSpPr>
          <p:cNvPr id="3" name="Espace réservé du contenu 2"/>
          <p:cNvSpPr>
            <a:spLocks noGrp="1"/>
          </p:cNvSpPr>
          <p:nvPr>
            <p:ph idx="1"/>
            <p:custDataLst>
              <p:tags r:id="rId2"/>
            </p:custDataLst>
          </p:nvPr>
        </p:nvSpPr>
        <p:spPr/>
        <p:txBody>
          <a:bodyPr/>
          <a:lstStyle/>
          <a:p>
            <a:endParaRPr lang="fr-CA" dirty="0"/>
          </a:p>
        </p:txBody>
      </p:sp>
      <p:sp>
        <p:nvSpPr>
          <p:cNvPr id="5" name="Espace réservé du numéro de diapositive 4"/>
          <p:cNvSpPr>
            <a:spLocks noGrp="1"/>
          </p:cNvSpPr>
          <p:nvPr>
            <p:ph type="sldNum" sz="quarter" idx="12"/>
            <p:custDataLst>
              <p:tags r:id="rId3"/>
            </p:custDataLst>
          </p:nvPr>
        </p:nvSpPr>
        <p:spPr/>
        <p:txBody>
          <a:bodyPr/>
          <a:lstStyle/>
          <a:p>
            <a:fld id="{9DF3D222-99F1-42FB-8546-D84330B8739D}" type="slidenum">
              <a:rPr lang="fr-CA" smtClean="0"/>
              <a:pPr/>
              <a:t>10</a:t>
            </a:fld>
            <a:endParaRPr lang="fr-CA"/>
          </a:p>
        </p:txBody>
      </p:sp>
      <p:pic>
        <p:nvPicPr>
          <p:cNvPr id="6" name="Image 5"/>
          <p:cNvPicPr>
            <a:picLocks noChangeAspect="1"/>
          </p:cNvPicPr>
          <p:nvPr>
            <p:custDataLst>
              <p:tags r:id="rId4"/>
            </p:custDataLst>
          </p:nvPr>
        </p:nvPicPr>
        <p:blipFill>
          <a:blip r:embed="rId6" cstate="print">
            <a:extLst>
              <a:ext uri="{28A0092B-C50C-407E-A947-70E740481C1C}">
                <a14:useLocalDpi xmlns:a14="http://schemas.microsoft.com/office/drawing/2010/main" val="0"/>
              </a:ext>
            </a:extLst>
          </a:blip>
          <a:stretch>
            <a:fillRect/>
          </a:stretch>
        </p:blipFill>
        <p:spPr>
          <a:xfrm>
            <a:off x="2019426" y="1439856"/>
            <a:ext cx="6396606" cy="4810006"/>
          </a:xfrm>
          <a:prstGeom prst="rect">
            <a:avLst/>
          </a:prstGeom>
        </p:spPr>
      </p:pic>
    </p:spTree>
    <p:extLst>
      <p:ext uri="{BB962C8B-B14F-4D97-AF65-F5344CB8AC3E}">
        <p14:creationId xmlns:p14="http://schemas.microsoft.com/office/powerpoint/2010/main" val="406052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47201" y="649509"/>
            <a:ext cx="8911687" cy="1280890"/>
          </a:xfrm>
        </p:spPr>
        <p:txBody>
          <a:bodyPr/>
          <a:lstStyle/>
          <a:p>
            <a:r>
              <a:rPr lang="fr-CA" b="1" dirty="0" smtClean="0"/>
              <a:t>Plâtre avant 1980</a:t>
            </a:r>
            <a:endParaRPr lang="fr-CA" b="1" dirty="0"/>
          </a:p>
        </p:txBody>
      </p:sp>
      <p:sp>
        <p:nvSpPr>
          <p:cNvPr id="3" name="Espace réservé du contenu 2"/>
          <p:cNvSpPr>
            <a:spLocks noGrp="1"/>
          </p:cNvSpPr>
          <p:nvPr>
            <p:ph idx="1"/>
            <p:custDataLst>
              <p:tags r:id="rId2"/>
            </p:custDataLst>
          </p:nvPr>
        </p:nvSpPr>
        <p:spPr>
          <a:xfrm>
            <a:off x="6539091" y="1930399"/>
            <a:ext cx="5357110" cy="4111096"/>
          </a:xfrm>
        </p:spPr>
        <p:txBody>
          <a:bodyPr>
            <a:normAutofit/>
          </a:bodyPr>
          <a:lstStyle/>
          <a:p>
            <a:r>
              <a:rPr lang="fr-CA" sz="2400" dirty="0" smtClean="0">
                <a:latin typeface="Arial" panose="020B0604020202020204" pitchFamily="34" charset="0"/>
                <a:cs typeface="Arial" panose="020B0604020202020204" pitchFamily="34" charset="0"/>
              </a:rPr>
              <a:t>Échantillonnage plus compliqué car l’amiante n’était pas ajouté dans l’usine.</a:t>
            </a:r>
            <a:br>
              <a:rPr lang="fr-CA" sz="2400" dirty="0" smtClean="0">
                <a:latin typeface="Arial" panose="020B0604020202020204" pitchFamily="34" charset="0"/>
                <a:cs typeface="Arial" panose="020B0604020202020204" pitchFamily="34" charset="0"/>
              </a:rPr>
            </a:br>
            <a:endParaRPr lang="fr-CA" sz="2400" dirty="0" smtClean="0">
              <a:latin typeface="Arial" panose="020B0604020202020204" pitchFamily="34" charset="0"/>
              <a:cs typeface="Arial" panose="020B0604020202020204" pitchFamily="34" charset="0"/>
            </a:endParaRPr>
          </a:p>
          <a:p>
            <a:r>
              <a:rPr lang="fr-CA" sz="2400" dirty="0" smtClean="0">
                <a:latin typeface="Arial" panose="020B0604020202020204" pitchFamily="34" charset="0"/>
                <a:cs typeface="Arial" panose="020B0604020202020204" pitchFamily="34" charset="0"/>
              </a:rPr>
              <a:t>Chaque plâtrier ajoutait à son goût.</a:t>
            </a:r>
          </a:p>
          <a:p>
            <a:pPr marL="0" indent="0">
              <a:buNone/>
            </a:pPr>
            <a:endParaRPr lang="fr-CA" sz="2400" dirty="0" smtClean="0">
              <a:latin typeface="Arial" panose="020B0604020202020204" pitchFamily="34" charset="0"/>
              <a:cs typeface="Arial" panose="020B0604020202020204" pitchFamily="34" charset="0"/>
            </a:endParaRPr>
          </a:p>
          <a:p>
            <a:r>
              <a:rPr lang="fr-CA" sz="2400" dirty="0" smtClean="0">
                <a:latin typeface="Arial" panose="020B0604020202020204" pitchFamily="34" charset="0"/>
                <a:cs typeface="Arial" panose="020B0604020202020204" pitchFamily="34" charset="0"/>
              </a:rPr>
              <a:t>Le mélange n’était pas homogène.</a:t>
            </a:r>
            <a:endParaRPr lang="fr-CA" sz="24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2"/>
            <p:custDataLst>
              <p:tags r:id="rId3"/>
            </p:custDataLst>
          </p:nvPr>
        </p:nvSpPr>
        <p:spPr/>
        <p:txBody>
          <a:bodyPr/>
          <a:lstStyle/>
          <a:p>
            <a:fld id="{9DF3D222-99F1-42FB-8546-D84330B8739D}" type="slidenum">
              <a:rPr lang="fr-CA" smtClean="0"/>
              <a:pPr/>
              <a:t>11</a:t>
            </a:fld>
            <a:endParaRPr lang="fr-CA"/>
          </a:p>
        </p:txBody>
      </p:sp>
      <p:pic>
        <p:nvPicPr>
          <p:cNvPr id="6" name="Picture 3" descr="platre"/>
          <p:cNvPicPr>
            <a:picLocks noChangeAspect="1" noChangeArrowheads="1"/>
          </p:cNvPicPr>
          <p:nvPr>
            <p:custDataLst>
              <p:tags r:id="rId4"/>
            </p:custDataLst>
          </p:nvPr>
        </p:nvPicPr>
        <p:blipFill>
          <a:blip r:embed="rId6">
            <a:extLst>
              <a:ext uri="{28A0092B-C50C-407E-A947-70E740481C1C}">
                <a14:useLocalDpi xmlns:a14="http://schemas.microsoft.com/office/drawing/2010/main" val="0"/>
              </a:ext>
            </a:extLst>
          </a:blip>
          <a:srcRect/>
          <a:stretch>
            <a:fillRect/>
          </a:stretch>
        </p:blipFill>
        <p:spPr>
          <a:xfrm>
            <a:off x="576536" y="1630373"/>
            <a:ext cx="5962555" cy="4089717"/>
          </a:xfrm>
          <a:prstGeom prst="rect">
            <a:avLst/>
          </a:prstGeom>
        </p:spPr>
      </p:pic>
    </p:spTree>
    <p:extLst>
      <p:ext uri="{BB962C8B-B14F-4D97-AF65-F5344CB8AC3E}">
        <p14:creationId xmlns:p14="http://schemas.microsoft.com/office/powerpoint/2010/main" val="773538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793927" y="650743"/>
            <a:ext cx="8911687" cy="1280890"/>
          </a:xfrm>
        </p:spPr>
        <p:txBody>
          <a:bodyPr/>
          <a:lstStyle/>
          <a:p>
            <a:r>
              <a:rPr lang="fr-CA" b="1" dirty="0" smtClean="0"/>
              <a:t>Avant les travaux :</a:t>
            </a:r>
            <a:endParaRPr lang="fr-CA" b="1" dirty="0"/>
          </a:p>
        </p:txBody>
      </p:sp>
      <p:sp>
        <p:nvSpPr>
          <p:cNvPr id="3" name="Espace réservé du contenu 2"/>
          <p:cNvSpPr>
            <a:spLocks noGrp="1"/>
          </p:cNvSpPr>
          <p:nvPr>
            <p:ph idx="1"/>
            <p:custDataLst>
              <p:tags r:id="rId2"/>
            </p:custDataLst>
          </p:nvPr>
        </p:nvSpPr>
        <p:spPr>
          <a:xfrm>
            <a:off x="1793927" y="1798330"/>
            <a:ext cx="9892483" cy="4470400"/>
          </a:xfrm>
        </p:spPr>
        <p:txBody>
          <a:bodyPr/>
          <a:lstStyle/>
          <a:p>
            <a:pPr lvl="0">
              <a:spcAft>
                <a:spcPts val="600"/>
              </a:spcAft>
            </a:pPr>
            <a:r>
              <a:rPr lang="fr-CA" sz="2400" dirty="0">
                <a:latin typeface="Arial" panose="020B0604020202020204" pitchFamily="34" charset="0"/>
                <a:cs typeface="Arial" panose="020B0604020202020204" pitchFamily="34" charset="0"/>
              </a:rPr>
              <a:t>Exiger d’être informés. Tous les travailleurs susceptibles d’être exposés à la poussière d’amiante doivent obligatoirement être informés des travaux</a:t>
            </a:r>
            <a:r>
              <a:rPr lang="fr-CA" sz="2400" dirty="0" smtClean="0">
                <a:latin typeface="Arial" panose="020B0604020202020204" pitchFamily="34" charset="0"/>
                <a:cs typeface="Arial" panose="020B0604020202020204" pitchFamily="34" charset="0"/>
              </a:rPr>
              <a:t>.</a:t>
            </a:r>
          </a:p>
          <a:p>
            <a:pPr lvl="1">
              <a:spcAft>
                <a:spcPts val="600"/>
              </a:spcAft>
            </a:pPr>
            <a:r>
              <a:rPr lang="fr-CA" sz="2000" dirty="0" smtClean="0">
                <a:latin typeface="Arial" panose="020B0604020202020204" pitchFamily="34" charset="0"/>
                <a:cs typeface="Arial" panose="020B0604020202020204" pitchFamily="34" charset="0"/>
              </a:rPr>
              <a:t>L’employeur est obligé de transmettre à la CNESST un avis d’ouverture de chantier, y compris lorsqu’il s’agit d’une démolition. </a:t>
            </a:r>
            <a:endParaRPr lang="fr-CA" sz="2000" dirty="0">
              <a:latin typeface="Arial" panose="020B0604020202020204" pitchFamily="34" charset="0"/>
              <a:cs typeface="Arial" panose="020B0604020202020204" pitchFamily="34" charset="0"/>
            </a:endParaRPr>
          </a:p>
          <a:p>
            <a:pPr lvl="0">
              <a:spcAft>
                <a:spcPts val="600"/>
              </a:spcAft>
            </a:pPr>
            <a:r>
              <a:rPr lang="fr-CA" sz="2400" dirty="0">
                <a:latin typeface="Arial" panose="020B0604020202020204" pitchFamily="34" charset="0"/>
                <a:cs typeface="Arial" panose="020B0604020202020204" pitchFamily="34" charset="0"/>
              </a:rPr>
              <a:t>Exiger des procédures écrites concernant le déroulement des travaux.</a:t>
            </a:r>
          </a:p>
          <a:p>
            <a:pPr lvl="0">
              <a:spcAft>
                <a:spcPts val="600"/>
              </a:spcAft>
            </a:pPr>
            <a:r>
              <a:rPr lang="fr-CA" sz="2400" dirty="0">
                <a:latin typeface="Arial" panose="020B0604020202020204" pitchFamily="34" charset="0"/>
                <a:cs typeface="Arial" panose="020B0604020202020204" pitchFamily="34" charset="0"/>
              </a:rPr>
              <a:t>Si les travaux sont faits par un sous-traitant, </a:t>
            </a:r>
            <a:r>
              <a:rPr lang="fr-CA" sz="2400" dirty="0" smtClean="0">
                <a:latin typeface="Arial" panose="020B0604020202020204" pitchFamily="34" charset="0"/>
                <a:cs typeface="Arial" panose="020B0604020202020204" pitchFamily="34" charset="0"/>
              </a:rPr>
              <a:t>il faut s’informer afin </a:t>
            </a:r>
            <a:r>
              <a:rPr lang="fr-CA" sz="2400" dirty="0">
                <a:latin typeface="Arial" panose="020B0604020202020204" pitchFamily="34" charset="0"/>
                <a:cs typeface="Arial" panose="020B0604020202020204" pitchFamily="34" charset="0"/>
              </a:rPr>
              <a:t>de connaitre les compétences de celui-ci.</a:t>
            </a:r>
          </a:p>
          <a:p>
            <a:pPr marL="0" indent="0">
              <a:buNone/>
            </a:pPr>
            <a:endParaRPr lang="fr-CA" dirty="0"/>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12</a:t>
            </a:fld>
            <a:endParaRPr lang="fr-CA"/>
          </a:p>
        </p:txBody>
      </p:sp>
    </p:spTree>
    <p:extLst>
      <p:ext uri="{BB962C8B-B14F-4D97-AF65-F5344CB8AC3E}">
        <p14:creationId xmlns:p14="http://schemas.microsoft.com/office/powerpoint/2010/main" val="22676998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06486" y="654058"/>
            <a:ext cx="8911687" cy="1280890"/>
          </a:xfrm>
        </p:spPr>
        <p:txBody>
          <a:bodyPr/>
          <a:lstStyle/>
          <a:p>
            <a:r>
              <a:rPr lang="fr-CA" b="1" dirty="0" smtClean="0"/>
              <a:t>Durant les travaux :</a:t>
            </a:r>
            <a:endParaRPr lang="fr-CA" b="1" dirty="0"/>
          </a:p>
        </p:txBody>
      </p:sp>
      <p:sp>
        <p:nvSpPr>
          <p:cNvPr id="3" name="Espace réservé du contenu 2"/>
          <p:cNvSpPr>
            <a:spLocks noGrp="1"/>
          </p:cNvSpPr>
          <p:nvPr>
            <p:ph idx="1"/>
            <p:custDataLst>
              <p:tags r:id="rId2"/>
            </p:custDataLst>
          </p:nvPr>
        </p:nvSpPr>
        <p:spPr>
          <a:xfrm>
            <a:off x="2001175" y="1347321"/>
            <a:ext cx="10090211" cy="4731985"/>
          </a:xfrm>
        </p:spPr>
        <p:txBody>
          <a:bodyPr>
            <a:normAutofit fontScale="85000" lnSpcReduction="10000"/>
          </a:bodyPr>
          <a:lstStyle/>
          <a:p>
            <a:pPr lvl="0">
              <a:lnSpc>
                <a:spcPct val="124000"/>
              </a:lnSpc>
              <a:spcAft>
                <a:spcPts val="600"/>
              </a:spcAft>
            </a:pPr>
            <a:r>
              <a:rPr lang="fr-CA" sz="2100" dirty="0" smtClean="0">
                <a:latin typeface="Arial" panose="020B0604020202020204" pitchFamily="34" charset="0"/>
                <a:cs typeface="Arial" panose="020B0604020202020204" pitchFamily="34" charset="0"/>
              </a:rPr>
              <a:t>Les </a:t>
            </a:r>
            <a:r>
              <a:rPr lang="fr-CA" sz="2100" dirty="0">
                <a:latin typeface="Arial" panose="020B0604020202020204" pitchFamily="34" charset="0"/>
                <a:cs typeface="Arial" panose="020B0604020202020204" pitchFamily="34" charset="0"/>
              </a:rPr>
              <a:t>mesures de sécurité varient en fonction de la nature des travaux. </a:t>
            </a:r>
          </a:p>
          <a:p>
            <a:pPr lvl="0">
              <a:lnSpc>
                <a:spcPct val="124000"/>
              </a:lnSpc>
              <a:spcAft>
                <a:spcPts val="600"/>
              </a:spcAft>
            </a:pPr>
            <a:r>
              <a:rPr lang="fr-CA" sz="2100" dirty="0">
                <a:latin typeface="Arial" panose="020B0604020202020204" pitchFamily="34" charset="0"/>
                <a:cs typeface="Arial" panose="020B0604020202020204" pitchFamily="34" charset="0"/>
              </a:rPr>
              <a:t>L’air </a:t>
            </a:r>
            <a:r>
              <a:rPr lang="fr-CA" sz="2100" dirty="0" smtClean="0">
                <a:latin typeface="Arial" panose="020B0604020202020204" pitchFamily="34" charset="0"/>
                <a:cs typeface="Arial" panose="020B0604020202020204" pitchFamily="34" charset="0"/>
              </a:rPr>
              <a:t>doit </a:t>
            </a:r>
            <a:r>
              <a:rPr lang="fr-CA" sz="2100" dirty="0">
                <a:latin typeface="Arial" panose="020B0604020202020204" pitchFamily="34" charset="0"/>
                <a:cs typeface="Arial" panose="020B0604020202020204" pitchFamily="34" charset="0"/>
              </a:rPr>
              <a:t>être échantillonné </a:t>
            </a:r>
            <a:r>
              <a:rPr lang="fr-CA" sz="2100" dirty="0" smtClean="0">
                <a:latin typeface="Arial" panose="020B0604020202020204" pitchFamily="34" charset="0"/>
                <a:cs typeface="Arial" panose="020B0604020202020204" pitchFamily="34" charset="0"/>
              </a:rPr>
              <a:t>et </a:t>
            </a:r>
            <a:r>
              <a:rPr lang="fr-CA" sz="2100" dirty="0">
                <a:latin typeface="Arial" panose="020B0604020202020204" pitchFamily="34" charset="0"/>
                <a:cs typeface="Arial" panose="020B0604020202020204" pitchFamily="34" charset="0"/>
              </a:rPr>
              <a:t>les résultats </a:t>
            </a:r>
            <a:r>
              <a:rPr lang="fr-CA" sz="2100" dirty="0" smtClean="0">
                <a:latin typeface="Arial" panose="020B0604020202020204" pitchFamily="34" charset="0"/>
                <a:cs typeface="Arial" panose="020B0604020202020204" pitchFamily="34" charset="0"/>
              </a:rPr>
              <a:t>affichés (1 fois par quart </a:t>
            </a:r>
            <a:r>
              <a:rPr lang="fr-CA" sz="2100" dirty="0">
                <a:latin typeface="Arial" panose="020B0604020202020204" pitchFamily="34" charset="0"/>
                <a:cs typeface="Arial" panose="020B0604020202020204" pitchFamily="34" charset="0"/>
              </a:rPr>
              <a:t>de </a:t>
            </a:r>
            <a:r>
              <a:rPr lang="fr-CA" sz="2100" dirty="0" smtClean="0">
                <a:latin typeface="Arial" panose="020B0604020202020204" pitchFamily="34" charset="0"/>
                <a:cs typeface="Arial" panose="020B0604020202020204" pitchFamily="34" charset="0"/>
              </a:rPr>
              <a:t>travail).</a:t>
            </a:r>
            <a:endParaRPr lang="fr-CA" sz="2100" dirty="0">
              <a:latin typeface="Arial" panose="020B0604020202020204" pitchFamily="34" charset="0"/>
              <a:cs typeface="Arial" panose="020B0604020202020204" pitchFamily="34" charset="0"/>
            </a:endParaRPr>
          </a:p>
          <a:p>
            <a:pPr lvl="0">
              <a:lnSpc>
                <a:spcPct val="124000"/>
              </a:lnSpc>
              <a:spcAft>
                <a:spcPts val="600"/>
              </a:spcAft>
            </a:pPr>
            <a:r>
              <a:rPr lang="fr-CA" sz="2100" dirty="0">
                <a:latin typeface="Arial" panose="020B0604020202020204" pitchFamily="34" charset="0"/>
                <a:cs typeface="Arial" panose="020B0604020202020204" pitchFamily="34" charset="0"/>
              </a:rPr>
              <a:t>U</a:t>
            </a:r>
            <a:r>
              <a:rPr lang="fr-CA" sz="2100" dirty="0" smtClean="0">
                <a:latin typeface="Arial" panose="020B0604020202020204" pitchFamily="34" charset="0"/>
                <a:cs typeface="Arial" panose="020B0604020202020204" pitchFamily="34" charset="0"/>
              </a:rPr>
              <a:t>ne </a:t>
            </a:r>
            <a:r>
              <a:rPr lang="fr-CA" sz="2100" dirty="0">
                <a:latin typeface="Arial" panose="020B0604020202020204" pitchFamily="34" charset="0"/>
                <a:cs typeface="Arial" panose="020B0604020202020204" pitchFamily="34" charset="0"/>
              </a:rPr>
              <a:t>affiche d’information doit être </a:t>
            </a:r>
            <a:r>
              <a:rPr lang="fr-CA" sz="2100" dirty="0" smtClean="0">
                <a:latin typeface="Arial" panose="020B0604020202020204" pitchFamily="34" charset="0"/>
                <a:cs typeface="Arial" panose="020B0604020202020204" pitchFamily="34" charset="0"/>
              </a:rPr>
              <a:t>installée à chaque </a:t>
            </a:r>
            <a:r>
              <a:rPr lang="fr-CA" sz="2100" dirty="0">
                <a:latin typeface="Arial" panose="020B0604020202020204" pitchFamily="34" charset="0"/>
                <a:cs typeface="Arial" panose="020B0604020202020204" pitchFamily="34" charset="0"/>
              </a:rPr>
              <a:t>accès à l’enceinte de travail</a:t>
            </a:r>
            <a:r>
              <a:rPr lang="fr-CA" sz="2100" dirty="0" smtClean="0">
                <a:latin typeface="Arial" panose="020B0604020202020204" pitchFamily="34" charset="0"/>
                <a:cs typeface="Arial" panose="020B0604020202020204" pitchFamily="34" charset="0"/>
              </a:rPr>
              <a:t> </a:t>
            </a:r>
            <a:r>
              <a:rPr lang="fr-CA" sz="2100" dirty="0">
                <a:latin typeface="Arial" panose="020B0604020202020204" pitchFamily="34" charset="0"/>
                <a:cs typeface="Arial" panose="020B0604020202020204" pitchFamily="34" charset="0"/>
              </a:rPr>
              <a:t>et, en l’absence de </a:t>
            </a:r>
            <a:r>
              <a:rPr lang="fr-CA" sz="2100" dirty="0" smtClean="0">
                <a:latin typeface="Arial" panose="020B0604020202020204" pitchFamily="34" charset="0"/>
                <a:cs typeface="Arial" panose="020B0604020202020204" pitchFamily="34" charset="0"/>
              </a:rPr>
              <a:t>l’enceinte, </a:t>
            </a:r>
            <a:r>
              <a:rPr lang="fr-CA" sz="2100" dirty="0">
                <a:latin typeface="Arial" panose="020B0604020202020204" pitchFamily="34" charset="0"/>
                <a:cs typeface="Arial" panose="020B0604020202020204" pitchFamily="34" charset="0"/>
              </a:rPr>
              <a:t>l’aire de travail doit être délimitée à l’aide de signaux de danger.</a:t>
            </a:r>
          </a:p>
          <a:p>
            <a:pPr lvl="0">
              <a:lnSpc>
                <a:spcPct val="124000"/>
              </a:lnSpc>
              <a:spcAft>
                <a:spcPts val="600"/>
              </a:spcAft>
            </a:pPr>
            <a:r>
              <a:rPr lang="fr-CA" sz="2100" dirty="0" smtClean="0">
                <a:latin typeface="Arial" panose="020B0604020202020204" pitchFamily="34" charset="0"/>
                <a:cs typeface="Arial" panose="020B0604020202020204" pitchFamily="34" charset="0"/>
              </a:rPr>
              <a:t>Il faut surveiller </a:t>
            </a:r>
            <a:r>
              <a:rPr lang="fr-CA" sz="2100" dirty="0">
                <a:latin typeface="Arial" panose="020B0604020202020204" pitchFamily="34" charset="0"/>
                <a:cs typeface="Arial" panose="020B0604020202020204" pitchFamily="34" charset="0"/>
              </a:rPr>
              <a:t>de près les travaux effectués par des sous-traitants afin de vous assurer que les mesures de prévention sont appliquées et que les travaux n’exposent pas les occupants à des poussières d’amiante.</a:t>
            </a:r>
          </a:p>
          <a:p>
            <a:pPr lvl="0">
              <a:lnSpc>
                <a:spcPct val="124000"/>
              </a:lnSpc>
              <a:spcAft>
                <a:spcPts val="600"/>
              </a:spcAft>
            </a:pPr>
            <a:r>
              <a:rPr lang="fr-CA" sz="2100" dirty="0">
                <a:latin typeface="Arial" panose="020B0604020202020204" pitchFamily="34" charset="0"/>
                <a:cs typeface="Arial" panose="020B0604020202020204" pitchFamily="34" charset="0"/>
              </a:rPr>
              <a:t>Exiger des correctifs immédiats s’il y a le moindre risque de propagation de fibres d’amiante dans l’air.</a:t>
            </a:r>
          </a:p>
          <a:p>
            <a:pPr lvl="0">
              <a:lnSpc>
                <a:spcPct val="124000"/>
              </a:lnSpc>
              <a:spcAft>
                <a:spcPts val="600"/>
              </a:spcAft>
            </a:pPr>
            <a:r>
              <a:rPr lang="fr-CA" sz="2100" dirty="0">
                <a:latin typeface="Arial" panose="020B0604020202020204" pitchFamily="34" charset="0"/>
                <a:cs typeface="Arial" panose="020B0604020202020204" pitchFamily="34" charset="0"/>
              </a:rPr>
              <a:t>Ne </a:t>
            </a:r>
            <a:r>
              <a:rPr lang="fr-CA" sz="2100" dirty="0" smtClean="0">
                <a:latin typeface="Arial" panose="020B0604020202020204" pitchFamily="34" charset="0"/>
                <a:cs typeface="Arial" panose="020B0604020202020204" pitchFamily="34" charset="0"/>
              </a:rPr>
              <a:t>pas craindre de </a:t>
            </a:r>
            <a:r>
              <a:rPr lang="fr-CA" sz="2100" dirty="0">
                <a:latin typeface="Arial" panose="020B0604020202020204" pitchFamily="34" charset="0"/>
                <a:cs typeface="Arial" panose="020B0604020202020204" pitchFamily="34" charset="0"/>
              </a:rPr>
              <a:t>faire appel aux inspecteurs de la CNESST, et même d’exercer un droit de refus s’il y a de bonnes raisons de croire qu’il y a eu propagation de poussière d’amiante.</a:t>
            </a:r>
          </a:p>
          <a:p>
            <a:endParaRPr lang="fr-CA" dirty="0"/>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13</a:t>
            </a:fld>
            <a:endParaRPr lang="fr-CA"/>
          </a:p>
        </p:txBody>
      </p:sp>
    </p:spTree>
    <p:extLst>
      <p:ext uri="{BB962C8B-B14F-4D97-AF65-F5344CB8AC3E}">
        <p14:creationId xmlns:p14="http://schemas.microsoft.com/office/powerpoint/2010/main" val="1489815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56080" y="512462"/>
            <a:ext cx="8911687" cy="1280890"/>
          </a:xfrm>
        </p:spPr>
        <p:txBody>
          <a:bodyPr/>
          <a:lstStyle/>
          <a:p>
            <a:r>
              <a:rPr lang="fr-CA" b="1" dirty="0" smtClean="0"/>
              <a:t>Quoi faire si l’on soupçonne la présence de moisissures? </a:t>
            </a:r>
            <a:endParaRPr lang="fr-CA" b="1" dirty="0"/>
          </a:p>
        </p:txBody>
      </p:sp>
      <p:sp>
        <p:nvSpPr>
          <p:cNvPr id="3" name="Espace réservé du contenu 2"/>
          <p:cNvSpPr>
            <a:spLocks noGrp="1"/>
          </p:cNvSpPr>
          <p:nvPr>
            <p:ph idx="1"/>
            <p:custDataLst>
              <p:tags r:id="rId2"/>
            </p:custDataLst>
          </p:nvPr>
        </p:nvSpPr>
        <p:spPr>
          <a:xfrm>
            <a:off x="1905632" y="1908699"/>
            <a:ext cx="8915400" cy="4163627"/>
          </a:xfrm>
        </p:spPr>
        <p:txBody>
          <a:bodyPr>
            <a:normAutofit fontScale="92500" lnSpcReduction="20000"/>
          </a:bodyPr>
          <a:lstStyle/>
          <a:p>
            <a:pPr lvl="0">
              <a:lnSpc>
                <a:spcPct val="124000"/>
              </a:lnSpc>
              <a:spcAft>
                <a:spcPts val="600"/>
              </a:spcAft>
            </a:pPr>
            <a:r>
              <a:rPr lang="fr-CA" sz="2600" dirty="0">
                <a:latin typeface="Arial" panose="020B0604020202020204" pitchFamily="34" charset="0"/>
                <a:cs typeface="Arial" panose="020B0604020202020204" pitchFamily="34" charset="0"/>
              </a:rPr>
              <a:t>La présence de moisissures peut être pressentie si l’édifice a un historique d’infiltration d’eau. </a:t>
            </a:r>
            <a:endParaRPr lang="fr-CA" sz="2600" dirty="0" smtClean="0">
              <a:latin typeface="Arial" panose="020B0604020202020204" pitchFamily="34" charset="0"/>
              <a:cs typeface="Arial" panose="020B0604020202020204" pitchFamily="34" charset="0"/>
            </a:endParaRPr>
          </a:p>
          <a:p>
            <a:pPr lvl="0">
              <a:lnSpc>
                <a:spcPct val="124000"/>
              </a:lnSpc>
              <a:spcAft>
                <a:spcPts val="600"/>
              </a:spcAft>
            </a:pPr>
            <a:r>
              <a:rPr lang="fr-CA" sz="2600" dirty="0" smtClean="0">
                <a:latin typeface="Arial" panose="020B0604020202020204" pitchFamily="34" charset="0"/>
                <a:cs typeface="Arial" panose="020B0604020202020204" pitchFamily="34" charset="0"/>
              </a:rPr>
              <a:t>Des </a:t>
            </a:r>
            <a:r>
              <a:rPr lang="fr-CA" sz="2600" dirty="0">
                <a:latin typeface="Arial" panose="020B0604020202020204" pitchFamily="34" charset="0"/>
                <a:cs typeface="Arial" panose="020B0604020202020204" pitchFamily="34" charset="0"/>
              </a:rPr>
              <a:t>signes apparents d’infiltration d’eau sont des indices d’alerte, tout comme des symptômes rapportés par les travailleurs et travailleuses (irritation des yeux, de la gorge ou du nez, maux de tête, manque de concentration). </a:t>
            </a:r>
          </a:p>
          <a:p>
            <a:pPr lvl="0">
              <a:lnSpc>
                <a:spcPct val="124000"/>
              </a:lnSpc>
              <a:spcAft>
                <a:spcPts val="600"/>
              </a:spcAft>
            </a:pPr>
            <a:r>
              <a:rPr lang="fr-CA" sz="2600" dirty="0">
                <a:latin typeface="Arial" panose="020B0604020202020204" pitchFamily="34" charset="0"/>
                <a:cs typeface="Arial" panose="020B0604020202020204" pitchFamily="34" charset="0"/>
              </a:rPr>
              <a:t>Ces indices ne démontrent pas qu’il y a des </a:t>
            </a:r>
            <a:r>
              <a:rPr lang="fr-CA" sz="2600" dirty="0" smtClean="0">
                <a:latin typeface="Arial" panose="020B0604020202020204" pitchFamily="34" charset="0"/>
                <a:cs typeface="Arial" panose="020B0604020202020204" pitchFamily="34" charset="0"/>
              </a:rPr>
              <a:t>moisissures; </a:t>
            </a:r>
            <a:r>
              <a:rPr lang="fr-CA" sz="2600" dirty="0">
                <a:latin typeface="Arial" panose="020B0604020202020204" pitchFamily="34" charset="0"/>
                <a:cs typeface="Arial" panose="020B0604020202020204" pitchFamily="34" charset="0"/>
              </a:rPr>
              <a:t>pour le savoir, il faut que l’employeur procède à des analyses sur les matériaux qui feront l’objet de la construction/rénovation. </a:t>
            </a:r>
          </a:p>
          <a:p>
            <a:endParaRPr lang="fr-CA" dirty="0"/>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14</a:t>
            </a:fld>
            <a:endParaRPr lang="fr-CA"/>
          </a:p>
        </p:txBody>
      </p:sp>
    </p:spTree>
    <p:extLst>
      <p:ext uri="{BB962C8B-B14F-4D97-AF65-F5344CB8AC3E}">
        <p14:creationId xmlns:p14="http://schemas.microsoft.com/office/powerpoint/2010/main" val="10697340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44855" y="579722"/>
            <a:ext cx="8911687" cy="1280890"/>
          </a:xfrm>
        </p:spPr>
        <p:txBody>
          <a:bodyPr/>
          <a:lstStyle/>
          <a:p>
            <a:r>
              <a:rPr lang="fr-CA" b="1" dirty="0" smtClean="0"/>
              <a:t>Si la présence de moisissures est confirmée</a:t>
            </a:r>
            <a:endParaRPr lang="fr-CA" b="1" dirty="0"/>
          </a:p>
        </p:txBody>
      </p:sp>
      <p:sp>
        <p:nvSpPr>
          <p:cNvPr id="3" name="Espace réservé du contenu 2"/>
          <p:cNvSpPr>
            <a:spLocks noGrp="1"/>
          </p:cNvSpPr>
          <p:nvPr>
            <p:ph idx="1"/>
            <p:custDataLst>
              <p:tags r:id="rId2"/>
            </p:custDataLst>
          </p:nvPr>
        </p:nvSpPr>
        <p:spPr>
          <a:xfrm>
            <a:off x="2118036" y="1963392"/>
            <a:ext cx="9627121" cy="4375933"/>
          </a:xfrm>
        </p:spPr>
        <p:txBody>
          <a:bodyPr>
            <a:normAutofit lnSpcReduction="10000"/>
          </a:bodyPr>
          <a:lstStyle/>
          <a:p>
            <a:r>
              <a:rPr lang="fr-CA" sz="2800" b="1" dirty="0">
                <a:latin typeface="Arial" panose="020B0604020202020204" pitchFamily="34" charset="0"/>
                <a:cs typeface="Arial" panose="020B0604020202020204" pitchFamily="34" charset="0"/>
              </a:rPr>
              <a:t>Avant les travaux : </a:t>
            </a:r>
            <a:endParaRPr lang="fr-CA" sz="2800" dirty="0">
              <a:latin typeface="Arial" panose="020B0604020202020204" pitchFamily="34" charset="0"/>
              <a:cs typeface="Arial" panose="020B0604020202020204" pitchFamily="34" charset="0"/>
            </a:endParaRPr>
          </a:p>
          <a:p>
            <a:pPr marL="719138" lvl="0">
              <a:spcAft>
                <a:spcPts val="600"/>
              </a:spcAft>
            </a:pPr>
            <a:r>
              <a:rPr lang="fr-CA" sz="2400" dirty="0">
                <a:latin typeface="Arial" panose="020B0604020202020204" pitchFamily="34" charset="0"/>
                <a:cs typeface="Arial" panose="020B0604020202020204" pitchFamily="34" charset="0"/>
              </a:rPr>
              <a:t>Exiger que les travailleurs soient formés et qu’ils aient accès à des équipements de protection individuelle (masques, lunettes de sécurité).</a:t>
            </a:r>
          </a:p>
          <a:p>
            <a:pPr marL="719138" lvl="0">
              <a:spcAft>
                <a:spcPts val="600"/>
              </a:spcAft>
            </a:pPr>
            <a:r>
              <a:rPr lang="fr-CA" sz="2400" dirty="0">
                <a:latin typeface="Arial" panose="020B0604020202020204" pitchFamily="34" charset="0"/>
                <a:cs typeface="Arial" panose="020B0604020202020204" pitchFamily="34" charset="0"/>
              </a:rPr>
              <a:t>Exiger que l’employeur fasse appel à une firme spécialisée, informez-vous afin de connaitre les compétences de celle-ci.  </a:t>
            </a:r>
          </a:p>
          <a:p>
            <a:pPr marL="719138" lvl="0">
              <a:spcAft>
                <a:spcPts val="600"/>
              </a:spcAft>
            </a:pPr>
            <a:r>
              <a:rPr lang="fr-CA" sz="2400" dirty="0">
                <a:latin typeface="Arial" panose="020B0604020202020204" pitchFamily="34" charset="0"/>
                <a:cs typeface="Arial" panose="020B0604020202020204" pitchFamily="34" charset="0"/>
              </a:rPr>
              <a:t>Exiger que l’employeur informe par écrit le personnel à risque d’être exposé. Il devrait mentionner les types de travaux, le calendrier et les procédures mises en place pour minimiser les risques d’exposition. </a:t>
            </a:r>
          </a:p>
          <a:p>
            <a:endParaRPr lang="fr-CA" dirty="0"/>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15</a:t>
            </a:fld>
            <a:endParaRPr lang="fr-CA"/>
          </a:p>
        </p:txBody>
      </p:sp>
    </p:spTree>
    <p:extLst>
      <p:ext uri="{BB962C8B-B14F-4D97-AF65-F5344CB8AC3E}">
        <p14:creationId xmlns:p14="http://schemas.microsoft.com/office/powerpoint/2010/main" val="35172667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41689" y="677376"/>
            <a:ext cx="8911687" cy="1280890"/>
          </a:xfrm>
        </p:spPr>
        <p:txBody>
          <a:bodyPr/>
          <a:lstStyle/>
          <a:p>
            <a:r>
              <a:rPr lang="fr-CA" b="1" dirty="0"/>
              <a:t>Durant les </a:t>
            </a:r>
            <a:r>
              <a:rPr lang="fr-CA" b="1" dirty="0" smtClean="0"/>
              <a:t>travaux :</a:t>
            </a:r>
            <a:r>
              <a:rPr lang="fr-CA" dirty="0"/>
              <a:t/>
            </a:r>
            <a:br>
              <a:rPr lang="fr-CA" dirty="0"/>
            </a:br>
            <a:endParaRPr lang="fr-CA" dirty="0"/>
          </a:p>
        </p:txBody>
      </p:sp>
      <p:sp>
        <p:nvSpPr>
          <p:cNvPr id="3" name="Espace réservé du contenu 2"/>
          <p:cNvSpPr>
            <a:spLocks noGrp="1"/>
          </p:cNvSpPr>
          <p:nvPr>
            <p:ph idx="1"/>
            <p:custDataLst>
              <p:tags r:id="rId2"/>
            </p:custDataLst>
          </p:nvPr>
        </p:nvSpPr>
        <p:spPr>
          <a:xfrm>
            <a:off x="1941689" y="1749778"/>
            <a:ext cx="9562923" cy="4161444"/>
          </a:xfrm>
        </p:spPr>
        <p:txBody>
          <a:bodyPr/>
          <a:lstStyle/>
          <a:p>
            <a:pPr lvl="0">
              <a:spcAft>
                <a:spcPts val="600"/>
              </a:spcAft>
            </a:pPr>
            <a:r>
              <a:rPr lang="fr-CA" sz="2400" dirty="0" smtClean="0">
                <a:latin typeface="Arial" panose="020B0604020202020204" pitchFamily="34" charset="0"/>
                <a:cs typeface="Arial" panose="020B0604020202020204" pitchFamily="34" charset="0"/>
              </a:rPr>
              <a:t>Exiger </a:t>
            </a:r>
            <a:r>
              <a:rPr lang="fr-CA" sz="2400" dirty="0">
                <a:latin typeface="Arial" panose="020B0604020202020204" pitchFamily="34" charset="0"/>
                <a:cs typeface="Arial" panose="020B0604020202020204" pitchFamily="34" charset="0"/>
              </a:rPr>
              <a:t>des mesures pour minimiser la dispersion des poussières (bâches plastiques, protection des bouches d’aération, arrêt du système de ventilation). </a:t>
            </a:r>
            <a:endParaRPr lang="fr-CA" sz="2400" dirty="0" smtClean="0">
              <a:latin typeface="Arial" panose="020B0604020202020204" pitchFamily="34" charset="0"/>
              <a:cs typeface="Arial" panose="020B0604020202020204" pitchFamily="34" charset="0"/>
            </a:endParaRPr>
          </a:p>
          <a:p>
            <a:pPr lvl="0">
              <a:spcAft>
                <a:spcPts val="600"/>
              </a:spcAft>
            </a:pPr>
            <a:r>
              <a:rPr lang="fr-CA" sz="2400" dirty="0" smtClean="0">
                <a:latin typeface="Arial" panose="020B0604020202020204" pitchFamily="34" charset="0"/>
                <a:cs typeface="Arial" panose="020B0604020202020204" pitchFamily="34" charset="0"/>
              </a:rPr>
              <a:t>Ces </a:t>
            </a:r>
            <a:r>
              <a:rPr lang="fr-CA" sz="2400" dirty="0">
                <a:latin typeface="Arial" panose="020B0604020202020204" pitchFamily="34" charset="0"/>
                <a:cs typeface="Arial" panose="020B0604020202020204" pitchFamily="34" charset="0"/>
              </a:rPr>
              <a:t>mesures doivent être adaptées à l’ampleur de la contamination et doivent recevoir l’aval des responsables. </a:t>
            </a:r>
            <a:r>
              <a:rPr lang="fr-CA" sz="2400" dirty="0" smtClean="0">
                <a:latin typeface="Arial" panose="020B0604020202020204" pitchFamily="34" charset="0"/>
                <a:cs typeface="Arial" panose="020B0604020202020204" pitchFamily="34" charset="0"/>
              </a:rPr>
              <a:t>Il n’est </a:t>
            </a:r>
            <a:r>
              <a:rPr lang="fr-CA" sz="2400" dirty="0">
                <a:latin typeface="Arial" panose="020B0604020202020204" pitchFamily="34" charset="0"/>
                <a:cs typeface="Arial" panose="020B0604020202020204" pitchFamily="34" charset="0"/>
              </a:rPr>
              <a:t>pas si facile d’ajuster adéquatement le système de ventilation! </a:t>
            </a:r>
          </a:p>
          <a:p>
            <a:pPr lvl="0">
              <a:spcAft>
                <a:spcPts val="600"/>
              </a:spcAft>
            </a:pPr>
            <a:r>
              <a:rPr lang="fr-CA" sz="2400" dirty="0" smtClean="0">
                <a:latin typeface="Arial" panose="020B0604020202020204" pitchFamily="34" charset="0"/>
                <a:cs typeface="Arial" panose="020B0604020202020204" pitchFamily="34" charset="0"/>
              </a:rPr>
              <a:t>Surveiller </a:t>
            </a:r>
            <a:r>
              <a:rPr lang="fr-CA" sz="2400" dirty="0">
                <a:latin typeface="Arial" panose="020B0604020202020204" pitchFamily="34" charset="0"/>
                <a:cs typeface="Arial" panose="020B0604020202020204" pitchFamily="34" charset="0"/>
              </a:rPr>
              <a:t>les travaux effectués par des sous-traitants afin de vous assurer que les mesures de prévention sont appliquées.</a:t>
            </a:r>
          </a:p>
          <a:p>
            <a:pPr>
              <a:spcAft>
                <a:spcPts val="600"/>
              </a:spcAft>
            </a:pPr>
            <a:endParaRPr lang="fr-CA" dirty="0"/>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16</a:t>
            </a:fld>
            <a:endParaRPr lang="fr-CA" dirty="0"/>
          </a:p>
        </p:txBody>
      </p:sp>
    </p:spTree>
    <p:extLst>
      <p:ext uri="{BB962C8B-B14F-4D97-AF65-F5344CB8AC3E}">
        <p14:creationId xmlns:p14="http://schemas.microsoft.com/office/powerpoint/2010/main" val="4244319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custDataLst>
              <p:tags r:id="rId1"/>
            </p:custDataLst>
          </p:nvPr>
        </p:nvSpPr>
        <p:spPr>
          <a:xfrm>
            <a:off x="643467" y="248356"/>
            <a:ext cx="10318043" cy="1253066"/>
          </a:xfrm>
          <a:prstGeom prst="rect">
            <a:avLst/>
          </a:prstGeom>
        </p:spPr>
        <p:txBody>
          <a:bodyPr vert="horz" lIns="91440" tIns="45720" rIns="91440" bIns="45720" rtlCol="0" anchor="t">
            <a:noAutofit/>
          </a:bodyPr>
          <a:lstStyle>
            <a:lvl1pPr algn="l" defTabSz="914400" rtl="0" eaLnBrk="1" latinLnBrk="0" hangingPunct="1">
              <a:spcBef>
                <a:spcPct val="0"/>
              </a:spcBef>
              <a:buNone/>
              <a:defRPr sz="3200" kern="1200" cap="all" baseline="0">
                <a:solidFill>
                  <a:schemeClr val="accent1">
                    <a:lumMod val="50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110000"/>
              </a:lnSpc>
              <a:defRPr/>
            </a:pPr>
            <a:r>
              <a:rPr lang="fr-CA" sz="3600" b="1" dirty="0">
                <a:solidFill>
                  <a:srgbClr val="7C959A">
                    <a:lumMod val="50000"/>
                  </a:srgbClr>
                </a:solidFill>
                <a:latin typeface="Candara" panose="020E0502030303020204" pitchFamily="34" charset="0"/>
              </a:rPr>
              <a:t>Conditions pour </a:t>
            </a:r>
            <a:r>
              <a:rPr lang="fr-CA" sz="3600" b="1" dirty="0" smtClean="0">
                <a:solidFill>
                  <a:srgbClr val="7C959A">
                    <a:lumMod val="50000"/>
                  </a:srgbClr>
                </a:solidFill>
                <a:latin typeface="Candara" panose="020E0502030303020204" pitchFamily="34" charset="0"/>
              </a:rPr>
              <a:t>Décontaminer (moisissures) </a:t>
            </a:r>
            <a:endParaRPr lang="fr-CA" sz="3600" b="1" dirty="0">
              <a:solidFill>
                <a:srgbClr val="7C959A">
                  <a:lumMod val="50000"/>
                </a:srgbClr>
              </a:solidFill>
              <a:latin typeface="Candara" panose="020E0502030303020204" pitchFamily="34" charset="0"/>
            </a:endParaRPr>
          </a:p>
        </p:txBody>
      </p:sp>
      <p:graphicFrame>
        <p:nvGraphicFramePr>
          <p:cNvPr id="6" name="Espace réservé du contenu 4"/>
          <p:cNvGraphicFramePr>
            <a:graphicFrameLocks/>
          </p:cNvGraphicFramePr>
          <p:nvPr>
            <p:custDataLst>
              <p:tags r:id="rId2"/>
            </p:custDataLst>
            <p:extLst>
              <p:ext uri="{D42A27DB-BD31-4B8C-83A1-F6EECF244321}">
                <p14:modId xmlns:p14="http://schemas.microsoft.com/office/powerpoint/2010/main" val="987505589"/>
              </p:ext>
            </p:extLst>
          </p:nvPr>
        </p:nvGraphicFramePr>
        <p:xfrm>
          <a:off x="1880791" y="1886913"/>
          <a:ext cx="8479450" cy="4176463"/>
        </p:xfrm>
        <a:graphic>
          <a:graphicData uri="http://schemas.openxmlformats.org/drawingml/2006/table">
            <a:tbl>
              <a:tblPr firstRow="1" bandRow="1">
                <a:gradFill rotWithShape="1">
                  <a:gsLst>
                    <a:gs pos="0">
                      <a:srgbClr val="ACADA8">
                        <a:tint val="45000"/>
                        <a:satMod val="300000"/>
                      </a:srgbClr>
                    </a:gs>
                    <a:gs pos="35000">
                      <a:srgbClr val="ACADA8">
                        <a:tint val="45000"/>
                        <a:satMod val="300000"/>
                      </a:srgbClr>
                    </a:gs>
                    <a:gs pos="69000">
                      <a:srgbClr val="ACADA8">
                        <a:tint val="45000"/>
                        <a:satMod val="350000"/>
                      </a:srgbClr>
                    </a:gs>
                    <a:gs pos="100000">
                      <a:srgbClr val="ACADA8">
                        <a:tint val="60000"/>
                        <a:satMod val="350000"/>
                      </a:srgbClr>
                    </a:gs>
                  </a:gsLst>
                  <a:path path="circle">
                    <a:fillToRect l="50000" t="50000" r="100000" b="100000"/>
                  </a:path>
                </a:gradFill>
                <a:effectLst>
                  <a:outerShdw blurRad="50800" dist="25400" dir="5400000" rotWithShape="0">
                    <a:srgbClr val="000000">
                      <a:alpha val="55000"/>
                    </a:srgbClr>
                  </a:outerShdw>
                </a:effectLst>
              </a:tblPr>
              <a:tblGrid>
                <a:gridCol w="1793684"/>
                <a:gridCol w="1931596"/>
                <a:gridCol w="2525653"/>
                <a:gridCol w="2228517"/>
              </a:tblGrid>
              <a:tr h="380148">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ctr"/>
                      <a:r>
                        <a:rPr lang="fr-CA" dirty="0" smtClean="0">
                          <a:solidFill>
                            <a:schemeClr val="accent1">
                              <a:lumMod val="50000"/>
                            </a:schemeClr>
                          </a:solidFill>
                        </a:rPr>
                        <a:t>Niveau/surface</a:t>
                      </a:r>
                      <a:endParaRPr lang="fr-CA" dirty="0">
                        <a:solidFill>
                          <a:schemeClr val="accent1">
                            <a:lumMod val="50000"/>
                          </a:schemeClr>
                        </a:solidFill>
                      </a:endParaRPr>
                    </a:p>
                  </a:txBody>
                  <a:tcPr anchor="ctr">
                    <a:lnL w="9525" cap="rnd" cmpd="sng" algn="ctr">
                      <a:solidFill>
                        <a:srgbClr val="ACADA8"/>
                      </a:solidFill>
                      <a:prstDash val="solid"/>
                    </a:lnL>
                    <a:lnR w="12700" cap="flat" cmpd="sng" algn="ctr">
                      <a:solidFill>
                        <a:schemeClr val="tx1"/>
                      </a:solidFill>
                      <a:prstDash val="solid"/>
                      <a:round/>
                      <a:headEnd type="none" w="med" len="med"/>
                      <a:tailEnd type="none" w="med" len="med"/>
                    </a:lnR>
                    <a:lnT w="9525" cap="rnd" cmpd="sng" algn="ctr">
                      <a:solidFill>
                        <a:srgbClr val="ACADA8"/>
                      </a:solidFill>
                      <a:prstDash val="solid"/>
                    </a:lnT>
                    <a:lnB w="38475" cap="flat" cmpd="sng" algn="ctr">
                      <a:solidFill>
                        <a:srgbClr val="FFFFFF"/>
                      </a:solidFill>
                      <a:prstDash val="solid"/>
                    </a:lnB>
                    <a:lnTlToBr w="12700" cmpd="sng">
                      <a:noFill/>
                      <a:prstDash val="solid"/>
                    </a:lnTlToBr>
                    <a:lnBlToTr w="12700" cmpd="sng">
                      <a:noFill/>
                      <a:prstDash val="solid"/>
                    </a:lnBlToTr>
                    <a:solidFill>
                      <a:schemeClr val="accent6">
                        <a:lumMod val="60000"/>
                        <a:lumOff val="40000"/>
                      </a:schemeClr>
                    </a:solidFill>
                  </a:tcPr>
                </a:tc>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ctr"/>
                      <a:r>
                        <a:rPr lang="fr-CA" dirty="0" smtClean="0">
                          <a:solidFill>
                            <a:schemeClr val="accent1">
                              <a:lumMod val="50000"/>
                            </a:schemeClr>
                          </a:solidFill>
                        </a:rPr>
                        <a:t>Qui</a:t>
                      </a:r>
                      <a:endParaRPr lang="fr-CA" dirty="0">
                        <a:solidFill>
                          <a:schemeClr val="accent1">
                            <a:lumMod val="5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rnd" cmpd="sng" algn="ctr">
                      <a:solidFill>
                        <a:srgbClr val="ACADA8"/>
                      </a:solidFill>
                      <a:prstDash val="solid"/>
                    </a:lnT>
                    <a:lnB w="38475" cap="flat" cmpd="sng" algn="ctr">
                      <a:solidFill>
                        <a:srgbClr val="FFFFFF"/>
                      </a:solidFill>
                      <a:prstDash val="solid"/>
                    </a:lnB>
                    <a:lnTlToBr w="12700" cmpd="sng">
                      <a:noFill/>
                      <a:prstDash val="solid"/>
                    </a:lnTlToBr>
                    <a:lnBlToTr w="12700" cmpd="sng">
                      <a:noFill/>
                      <a:prstDash val="solid"/>
                    </a:lnBlToTr>
                    <a:solidFill>
                      <a:schemeClr val="accent6">
                        <a:lumMod val="60000"/>
                        <a:lumOff val="40000"/>
                      </a:schemeClr>
                    </a:solidFill>
                  </a:tcPr>
                </a:tc>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ctr"/>
                      <a:r>
                        <a:rPr lang="fr-CA" dirty="0" smtClean="0">
                          <a:solidFill>
                            <a:schemeClr val="accent1">
                              <a:lumMod val="50000"/>
                            </a:schemeClr>
                          </a:solidFill>
                        </a:rPr>
                        <a:t>Confinement</a:t>
                      </a:r>
                      <a:endParaRPr lang="fr-CA" dirty="0">
                        <a:solidFill>
                          <a:schemeClr val="accent1">
                            <a:lumMod val="5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rnd" cmpd="sng" algn="ctr">
                      <a:solidFill>
                        <a:srgbClr val="ACADA8"/>
                      </a:solidFill>
                      <a:prstDash val="solid"/>
                    </a:lnT>
                    <a:lnB w="38475" cap="flat" cmpd="sng" algn="ctr">
                      <a:solidFill>
                        <a:srgbClr val="FFFFFF"/>
                      </a:solidFill>
                      <a:prstDash val="solid"/>
                    </a:lnB>
                    <a:lnTlToBr w="12700" cmpd="sng">
                      <a:noFill/>
                      <a:prstDash val="solid"/>
                    </a:lnTlToBr>
                    <a:lnBlToTr w="12700" cmpd="sng">
                      <a:noFill/>
                      <a:prstDash val="solid"/>
                    </a:lnBlToTr>
                    <a:solidFill>
                      <a:schemeClr val="accent6">
                        <a:lumMod val="60000"/>
                        <a:lumOff val="40000"/>
                      </a:schemeClr>
                    </a:solidFill>
                  </a:tcPr>
                </a:tc>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dirty="0" smtClean="0">
                          <a:solidFill>
                            <a:schemeClr val="accent1">
                              <a:lumMod val="50000"/>
                            </a:schemeClr>
                          </a:solidFill>
                        </a:rPr>
                        <a:t>Port ÉPI</a:t>
                      </a:r>
                    </a:p>
                  </a:txBody>
                  <a:tcPr anchor="ctr">
                    <a:lnL w="12700" cap="flat" cmpd="sng" algn="ctr">
                      <a:solidFill>
                        <a:schemeClr val="tx1"/>
                      </a:solidFill>
                      <a:prstDash val="solid"/>
                      <a:round/>
                      <a:headEnd type="none" w="med" len="med"/>
                      <a:tailEnd type="none" w="med" len="med"/>
                    </a:lnL>
                    <a:lnR w="9525" cap="rnd" cmpd="sng" algn="ctr">
                      <a:solidFill>
                        <a:srgbClr val="ACADA8"/>
                      </a:solidFill>
                      <a:prstDash val="solid"/>
                    </a:lnR>
                    <a:lnT w="9525" cap="rnd" cmpd="sng" algn="ctr">
                      <a:solidFill>
                        <a:srgbClr val="ACADA8"/>
                      </a:solidFill>
                      <a:prstDash val="solid"/>
                    </a:lnT>
                    <a:lnB w="38475" cap="flat" cmpd="sng" algn="ctr">
                      <a:solidFill>
                        <a:srgbClr val="FFFFFF"/>
                      </a:solidFill>
                      <a:prstDash val="solid"/>
                    </a:lnB>
                    <a:lnTlToBr w="12700" cmpd="sng">
                      <a:noFill/>
                      <a:prstDash val="solid"/>
                    </a:lnTlToBr>
                    <a:lnBlToTr w="12700" cmpd="sng">
                      <a:noFill/>
                      <a:prstDash val="solid"/>
                    </a:lnBlToTr>
                    <a:solidFill>
                      <a:schemeClr val="accent6">
                        <a:lumMod val="60000"/>
                        <a:lumOff val="40000"/>
                      </a:schemeClr>
                    </a:solidFill>
                  </a:tcPr>
                </a:tc>
              </a:tr>
              <a:tr h="665259">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r>
                        <a:rPr lang="fr-CA" dirty="0" smtClean="0"/>
                        <a:t>I :</a:t>
                      </a:r>
                      <a:r>
                        <a:rPr lang="fr-CA" baseline="0" dirty="0" smtClean="0"/>
                        <a:t> 1 m</a:t>
                      </a:r>
                      <a:r>
                        <a:rPr lang="fr-CA" baseline="30000" dirty="0" smtClean="0"/>
                        <a:t>2</a:t>
                      </a:r>
                      <a:endParaRPr lang="fr-CA" dirty="0"/>
                    </a:p>
                  </a:txBody>
                  <a:tcPr>
                    <a:lnL w="9525" cap="rnd" cmpd="sng" algn="ctr">
                      <a:solidFill>
                        <a:srgbClr val="ACADA8"/>
                      </a:solidFill>
                      <a:prstDash val="solid"/>
                    </a:lnL>
                    <a:lnR w="12700" cap="flat" cmpd="sng" algn="ctr">
                      <a:solidFill>
                        <a:schemeClr val="tx1"/>
                      </a:solidFill>
                      <a:prstDash val="solid"/>
                      <a:round/>
                      <a:headEnd type="none" w="med" len="med"/>
                      <a:tailEnd type="none" w="med" len="med"/>
                    </a:lnR>
                    <a:lnT w="38475" cap="flat" cmpd="sng" algn="ctr">
                      <a:solidFill>
                        <a:srgbClr val="FFFFFF"/>
                      </a:solidFill>
                      <a:prstDash val="solid"/>
                    </a:lnT>
                    <a:lnB w="9525" cap="rnd" cmpd="sng" algn="ctr">
                      <a:solidFill>
                        <a:srgbClr val="ACADA8"/>
                      </a:solidFill>
                      <a:prstDash val="solid"/>
                    </a:lnB>
                    <a:lnTlToBr w="12700" cmpd="sng">
                      <a:noFill/>
                      <a:prstDash val="solid"/>
                    </a:lnTlToBr>
                    <a:lnBlToTr w="12700" cmpd="sng">
                      <a:noFill/>
                      <a:prstDash val="solid"/>
                    </a:lnBlToTr>
                    <a:solidFill>
                      <a:srgbClr val="ACADA8">
                        <a:alpha val="40000"/>
                      </a:srgbClr>
                    </a:solidFill>
                  </a:tcPr>
                </a:tc>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r>
                        <a:rPr lang="fr-CA" dirty="0" smtClean="0"/>
                        <a:t>Entretien ménager formé</a:t>
                      </a:r>
                      <a:endParaRPr lang="fr-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475" cap="flat" cmpd="sng" algn="ctr">
                      <a:solidFill>
                        <a:srgbClr val="FFFFFF"/>
                      </a:solidFill>
                      <a:prstDash val="solid"/>
                    </a:lnT>
                    <a:lnB w="9525" cap="rnd" cmpd="sng" algn="ctr">
                      <a:solidFill>
                        <a:srgbClr val="ACADA8"/>
                      </a:solidFill>
                      <a:prstDash val="solid"/>
                    </a:lnB>
                    <a:lnTlToBr w="12700" cmpd="sng">
                      <a:noFill/>
                      <a:prstDash val="solid"/>
                    </a:lnTlToBr>
                    <a:lnBlToTr w="12700" cmpd="sng">
                      <a:noFill/>
                      <a:prstDash val="solid"/>
                    </a:lnBlToTr>
                    <a:solidFill>
                      <a:srgbClr val="ACADA8">
                        <a:alpha val="40000"/>
                      </a:srgbClr>
                    </a:solidFill>
                  </a:tcPr>
                </a:tc>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r>
                        <a:rPr lang="fr-CA" dirty="0" smtClean="0"/>
                        <a:t>Non</a:t>
                      </a:r>
                      <a:endParaRPr lang="fr-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475" cap="flat" cmpd="sng" algn="ctr">
                      <a:solidFill>
                        <a:srgbClr val="FFFFFF"/>
                      </a:solidFill>
                      <a:prstDash val="solid"/>
                    </a:lnT>
                    <a:lnB w="9525" cap="rnd" cmpd="sng" algn="ctr">
                      <a:solidFill>
                        <a:srgbClr val="ACADA8"/>
                      </a:solidFill>
                      <a:prstDash val="solid"/>
                    </a:lnB>
                    <a:lnTlToBr w="12700" cmpd="sng">
                      <a:noFill/>
                      <a:prstDash val="solid"/>
                    </a:lnTlToBr>
                    <a:lnBlToTr w="12700" cmpd="sng">
                      <a:noFill/>
                      <a:prstDash val="solid"/>
                    </a:lnBlToTr>
                    <a:solidFill>
                      <a:srgbClr val="ACADA8">
                        <a:alpha val="40000"/>
                      </a:srgbClr>
                    </a:solidFill>
                  </a:tcPr>
                </a:tc>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r>
                        <a:rPr lang="fr-CA" dirty="0" smtClean="0"/>
                        <a:t>Masques N-95</a:t>
                      </a:r>
                    </a:p>
                    <a:p>
                      <a:r>
                        <a:rPr lang="fr-CA" dirty="0" smtClean="0"/>
                        <a:t>Lunettes,</a:t>
                      </a:r>
                      <a:r>
                        <a:rPr lang="fr-CA" baseline="0" dirty="0" smtClean="0"/>
                        <a:t> gants</a:t>
                      </a:r>
                      <a:endParaRPr lang="fr-CA" dirty="0"/>
                    </a:p>
                  </a:txBody>
                  <a:tcPr>
                    <a:lnL w="12700" cap="flat" cmpd="sng" algn="ctr">
                      <a:solidFill>
                        <a:schemeClr val="tx1"/>
                      </a:solidFill>
                      <a:prstDash val="solid"/>
                      <a:round/>
                      <a:headEnd type="none" w="med" len="med"/>
                      <a:tailEnd type="none" w="med" len="med"/>
                    </a:lnL>
                    <a:lnR w="9525" cap="rnd" cmpd="sng" algn="ctr">
                      <a:solidFill>
                        <a:srgbClr val="ACADA8"/>
                      </a:solidFill>
                      <a:prstDash val="solid"/>
                    </a:lnR>
                    <a:lnT w="38475" cap="flat" cmpd="sng" algn="ctr">
                      <a:solidFill>
                        <a:srgbClr val="FFFFFF"/>
                      </a:solidFill>
                      <a:prstDash val="solid"/>
                    </a:lnT>
                    <a:lnB w="9525" cap="rnd" cmpd="sng" algn="ctr">
                      <a:solidFill>
                        <a:srgbClr val="ACADA8"/>
                      </a:solidFill>
                      <a:prstDash val="solid"/>
                    </a:lnB>
                    <a:lnTlToBr w="12700" cmpd="sng">
                      <a:noFill/>
                      <a:prstDash val="solid"/>
                    </a:lnTlToBr>
                    <a:lnBlToTr w="12700" cmpd="sng">
                      <a:noFill/>
                      <a:prstDash val="solid"/>
                    </a:lnBlToTr>
                    <a:solidFill>
                      <a:srgbClr val="ACADA8">
                        <a:alpha val="40000"/>
                      </a:srgbClr>
                    </a:solidFill>
                  </a:tcPr>
                </a:tc>
              </a:tr>
              <a:tr h="754792">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r>
                        <a:rPr lang="fr-CA" dirty="0" smtClean="0"/>
                        <a:t>II : 1 à 3 </a:t>
                      </a:r>
                      <a:r>
                        <a:rPr lang="fr-CA" baseline="0" dirty="0" smtClean="0"/>
                        <a:t>m</a:t>
                      </a:r>
                      <a:r>
                        <a:rPr lang="fr-CA" baseline="30000" dirty="0" smtClean="0"/>
                        <a:t>2</a:t>
                      </a:r>
                      <a:endParaRPr lang="fr-CA" dirty="0"/>
                    </a:p>
                  </a:txBody>
                  <a:tcPr>
                    <a:lnL w="9525" cap="rnd" cmpd="sng" algn="ctr">
                      <a:solidFill>
                        <a:srgbClr val="ACADA8"/>
                      </a:solidFill>
                      <a:prstDash val="solid"/>
                    </a:lnL>
                    <a:lnR w="12700" cap="flat" cmpd="sng" algn="ctr">
                      <a:solidFill>
                        <a:schemeClr val="tx1"/>
                      </a:solidFill>
                      <a:prstDash val="solid"/>
                      <a:round/>
                      <a:headEnd type="none" w="med" len="med"/>
                      <a:tailEnd type="none" w="med" len="med"/>
                    </a:lnR>
                    <a:lnT w="9525" cap="rnd" cmpd="sng" algn="ctr">
                      <a:solidFill>
                        <a:srgbClr val="ACADA8"/>
                      </a:solidFill>
                      <a:prstDash val="solid"/>
                    </a:lnT>
                    <a:lnB w="9525" cap="rnd" cmpd="sng" algn="ctr">
                      <a:solidFill>
                        <a:srgbClr val="ACADA8"/>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Entretien ménager formé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rnd" cmpd="sng" algn="ctr">
                      <a:solidFill>
                        <a:srgbClr val="ACADA8"/>
                      </a:solidFill>
                      <a:prstDash val="solid"/>
                    </a:lnT>
                    <a:lnB w="9525" cap="rnd" cmpd="sng" algn="ctr">
                      <a:solidFill>
                        <a:srgbClr val="ACADA8"/>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r>
                        <a:rPr lang="fr-CA" dirty="0" smtClean="0"/>
                        <a:t>Bâche plastique scellée</a:t>
                      </a:r>
                      <a:endParaRPr lang="fr-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rnd" cmpd="sng" algn="ctr">
                      <a:solidFill>
                        <a:srgbClr val="ACADA8"/>
                      </a:solidFill>
                      <a:prstDash val="solid"/>
                    </a:lnT>
                    <a:lnB w="9525" cap="rnd" cmpd="sng" algn="ctr">
                      <a:solidFill>
                        <a:srgbClr val="ACADA8"/>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r>
                        <a:rPr lang="fr-CA" dirty="0" smtClean="0"/>
                        <a:t>Idem</a:t>
                      </a:r>
                      <a:endParaRPr lang="fr-CA" dirty="0"/>
                    </a:p>
                  </a:txBody>
                  <a:tcPr>
                    <a:lnL w="12700" cap="flat" cmpd="sng" algn="ctr">
                      <a:solidFill>
                        <a:schemeClr val="tx1"/>
                      </a:solidFill>
                      <a:prstDash val="solid"/>
                      <a:round/>
                      <a:headEnd type="none" w="med" len="med"/>
                      <a:tailEnd type="none" w="med" len="med"/>
                    </a:lnL>
                    <a:lnR w="9525" cap="rnd" cmpd="sng" algn="ctr">
                      <a:solidFill>
                        <a:srgbClr val="ACADA8"/>
                      </a:solidFill>
                      <a:prstDash val="solid"/>
                    </a:lnR>
                    <a:lnT w="9525" cap="rnd" cmpd="sng" algn="ctr">
                      <a:solidFill>
                        <a:srgbClr val="ACADA8"/>
                      </a:solidFill>
                      <a:prstDash val="solid"/>
                    </a:lnT>
                    <a:lnB w="9525" cap="rnd" cmpd="sng" algn="ctr">
                      <a:solidFill>
                        <a:srgbClr val="ACADA8"/>
                      </a:solidFill>
                      <a:prstDash val="solid"/>
                    </a:lnB>
                    <a:lnTlToBr w="12700" cmpd="sng">
                      <a:noFill/>
                      <a:prstDash val="solid"/>
                    </a:lnTlToBr>
                    <a:lnBlToTr w="12700" cmpd="sng">
                      <a:noFill/>
                      <a:prstDash val="solid"/>
                    </a:lnBlToTr>
                    <a:noFill/>
                  </a:tcPr>
                </a:tc>
              </a:tr>
              <a:tr h="1008112">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III : 3 à 10 </a:t>
                      </a:r>
                      <a:r>
                        <a:rPr lang="fr-CA" baseline="0" dirty="0" smtClean="0"/>
                        <a:t>m</a:t>
                      </a:r>
                      <a:r>
                        <a:rPr lang="fr-CA" baseline="30000" dirty="0" smtClean="0"/>
                        <a:t>2</a:t>
                      </a:r>
                      <a:endParaRPr lang="fr-CA" dirty="0" smtClean="0"/>
                    </a:p>
                    <a:p>
                      <a:endParaRPr lang="fr-CA" dirty="0"/>
                    </a:p>
                  </a:txBody>
                  <a:tcPr>
                    <a:lnL w="9525" cap="rnd" cmpd="sng" algn="ctr">
                      <a:solidFill>
                        <a:srgbClr val="ACADA8"/>
                      </a:solidFill>
                      <a:prstDash val="solid"/>
                    </a:lnL>
                    <a:lnR w="12700" cap="flat" cmpd="sng" algn="ctr">
                      <a:solidFill>
                        <a:schemeClr val="tx1"/>
                      </a:solidFill>
                      <a:prstDash val="solid"/>
                      <a:round/>
                      <a:headEnd type="none" w="med" len="med"/>
                      <a:tailEnd type="none" w="med" len="med"/>
                    </a:lnR>
                    <a:lnT w="9525" cap="rnd" cmpd="sng" algn="ctr">
                      <a:solidFill>
                        <a:srgbClr val="ACADA8"/>
                      </a:solidFill>
                      <a:prstDash val="solid"/>
                    </a:lnT>
                    <a:lnB w="9525" cap="rnd" cmpd="sng" algn="ctr">
                      <a:solidFill>
                        <a:srgbClr val="ACADA8"/>
                      </a:solidFill>
                      <a:prstDash val="solid"/>
                    </a:lnB>
                    <a:lnTlToBr w="12700" cmpd="sng">
                      <a:noFill/>
                      <a:prstDash val="solid"/>
                    </a:lnTlToBr>
                    <a:lnBlToTr w="12700" cmpd="sng">
                      <a:noFill/>
                      <a:prstDash val="solid"/>
                    </a:lnBlToTr>
                    <a:solidFill>
                      <a:srgbClr val="ACADA8">
                        <a:alpha val="40000"/>
                      </a:srgbClr>
                    </a:solidFill>
                  </a:tcPr>
                </a:tc>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r>
                        <a:rPr lang="fr-CA" dirty="0" smtClean="0"/>
                        <a:t>Professionnel</a:t>
                      </a:r>
                      <a:endParaRPr lang="fr-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rnd" cmpd="sng" algn="ctr">
                      <a:solidFill>
                        <a:srgbClr val="ACADA8"/>
                      </a:solidFill>
                      <a:prstDash val="solid"/>
                    </a:lnT>
                    <a:lnB w="9525" cap="rnd" cmpd="sng" algn="ctr">
                      <a:solidFill>
                        <a:srgbClr val="ACADA8"/>
                      </a:solidFill>
                      <a:prstDash val="solid"/>
                    </a:lnB>
                    <a:lnTlToBr w="12700" cmpd="sng">
                      <a:noFill/>
                      <a:prstDash val="solid"/>
                    </a:lnTlToBr>
                    <a:lnBlToTr w="12700" cmpd="sng">
                      <a:noFill/>
                      <a:prstDash val="solid"/>
                    </a:lnBlToTr>
                    <a:solidFill>
                      <a:srgbClr val="ACADA8">
                        <a:alpha val="40000"/>
                      </a:srgbClr>
                    </a:solidFill>
                  </a:tcPr>
                </a:tc>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Bâche plastique scellée</a:t>
                      </a:r>
                    </a:p>
                    <a:p>
                      <a:r>
                        <a:rPr lang="fr-CA" dirty="0" smtClean="0"/>
                        <a:t>Couvrir ventilation</a:t>
                      </a:r>
                      <a:endParaRPr lang="fr-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rnd" cmpd="sng" algn="ctr">
                      <a:solidFill>
                        <a:srgbClr val="ACADA8"/>
                      </a:solidFill>
                      <a:prstDash val="solid"/>
                    </a:lnT>
                    <a:lnB w="9525" cap="rnd" cmpd="sng" algn="ctr">
                      <a:solidFill>
                        <a:srgbClr val="ACADA8"/>
                      </a:solidFill>
                      <a:prstDash val="solid"/>
                    </a:lnB>
                    <a:lnTlToBr w="12700" cmpd="sng">
                      <a:noFill/>
                      <a:prstDash val="solid"/>
                    </a:lnTlToBr>
                    <a:lnBlToTr w="12700" cmpd="sng">
                      <a:noFill/>
                      <a:prstDash val="solid"/>
                    </a:lnBlToTr>
                    <a:solidFill>
                      <a:srgbClr val="ACADA8">
                        <a:alpha val="40000"/>
                      </a:srgbClr>
                    </a:solidFill>
                  </a:tcPr>
                </a:tc>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r>
                        <a:rPr lang="fr-CA" dirty="0" smtClean="0"/>
                        <a:t>Idem</a:t>
                      </a:r>
                      <a:endParaRPr lang="fr-CA" dirty="0"/>
                    </a:p>
                  </a:txBody>
                  <a:tcPr>
                    <a:lnL w="12700" cap="flat" cmpd="sng" algn="ctr">
                      <a:solidFill>
                        <a:schemeClr val="tx1"/>
                      </a:solidFill>
                      <a:prstDash val="solid"/>
                      <a:round/>
                      <a:headEnd type="none" w="med" len="med"/>
                      <a:tailEnd type="none" w="med" len="med"/>
                    </a:lnL>
                    <a:lnR w="9525" cap="rnd" cmpd="sng" algn="ctr">
                      <a:solidFill>
                        <a:srgbClr val="ACADA8"/>
                      </a:solidFill>
                      <a:prstDash val="solid"/>
                    </a:lnR>
                    <a:lnT w="9525" cap="rnd" cmpd="sng" algn="ctr">
                      <a:solidFill>
                        <a:srgbClr val="ACADA8"/>
                      </a:solidFill>
                      <a:prstDash val="solid"/>
                    </a:lnT>
                    <a:lnB w="9525" cap="rnd" cmpd="sng" algn="ctr">
                      <a:solidFill>
                        <a:srgbClr val="ACADA8"/>
                      </a:solidFill>
                      <a:prstDash val="solid"/>
                    </a:lnB>
                    <a:lnTlToBr w="12700" cmpd="sng">
                      <a:noFill/>
                      <a:prstDash val="solid"/>
                    </a:lnTlToBr>
                    <a:lnBlToTr w="12700" cmpd="sng">
                      <a:noFill/>
                      <a:prstDash val="solid"/>
                    </a:lnBlToTr>
                    <a:solidFill>
                      <a:srgbClr val="ACADA8">
                        <a:alpha val="40000"/>
                      </a:srgbClr>
                    </a:solidFill>
                  </a:tcPr>
                </a:tc>
              </a:tr>
              <a:tr h="1368152">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IV : plus de 10 </a:t>
                      </a:r>
                      <a:r>
                        <a:rPr lang="fr-CA" baseline="0" dirty="0" smtClean="0"/>
                        <a:t>m</a:t>
                      </a:r>
                      <a:r>
                        <a:rPr lang="fr-CA" baseline="30000" dirty="0" smtClean="0"/>
                        <a:t>2</a:t>
                      </a:r>
                      <a:endParaRPr lang="fr-CA" dirty="0" smtClean="0"/>
                    </a:p>
                    <a:p>
                      <a:endParaRPr lang="fr-CA" dirty="0"/>
                    </a:p>
                  </a:txBody>
                  <a:tcPr>
                    <a:lnL w="9525" cap="rnd" cmpd="sng" algn="ctr">
                      <a:solidFill>
                        <a:srgbClr val="ACADA8"/>
                      </a:solidFill>
                      <a:prstDash val="solid"/>
                    </a:lnL>
                    <a:lnR w="12700" cap="flat" cmpd="sng" algn="ctr">
                      <a:solidFill>
                        <a:schemeClr val="tx1"/>
                      </a:solidFill>
                      <a:prstDash val="solid"/>
                      <a:round/>
                      <a:headEnd type="none" w="med" len="med"/>
                      <a:tailEnd type="none" w="med" len="med"/>
                    </a:lnR>
                    <a:lnT w="9525" cap="rnd" cmpd="sng" algn="ctr">
                      <a:solidFill>
                        <a:srgbClr val="ACADA8"/>
                      </a:solidFill>
                      <a:prstDash val="solid"/>
                    </a:lnT>
                    <a:lnB w="9525" cap="rnd" cmpd="sng" algn="ctr">
                      <a:solidFill>
                        <a:srgbClr val="ACADA8"/>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Professionnel</a:t>
                      </a:r>
                    </a:p>
                    <a:p>
                      <a:endParaRPr lang="fr-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rnd" cmpd="sng" algn="ctr">
                      <a:solidFill>
                        <a:srgbClr val="ACADA8"/>
                      </a:solidFill>
                      <a:prstDash val="solid"/>
                    </a:lnT>
                    <a:lnB w="9525" cap="rnd" cmpd="sng" algn="ctr">
                      <a:solidFill>
                        <a:srgbClr val="ACADA8"/>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r>
                        <a:rPr lang="fr-CA" dirty="0" smtClean="0"/>
                        <a:t>Idem</a:t>
                      </a:r>
                      <a:r>
                        <a:rPr lang="fr-CA" baseline="0" dirty="0" smtClean="0"/>
                        <a:t>  </a:t>
                      </a:r>
                      <a:r>
                        <a:rPr lang="fr-CA" dirty="0" smtClean="0"/>
                        <a:t>+</a:t>
                      </a:r>
                    </a:p>
                    <a:p>
                      <a:r>
                        <a:rPr lang="fr-CA" dirty="0" smtClean="0"/>
                        <a:t>Aspiration filtre HEPA</a:t>
                      </a:r>
                    </a:p>
                    <a:p>
                      <a:r>
                        <a:rPr lang="fr-CA" dirty="0" smtClean="0"/>
                        <a:t>Sas et caisson de décontamination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rnd" cmpd="sng" algn="ctr">
                      <a:solidFill>
                        <a:srgbClr val="ACADA8"/>
                      </a:solidFill>
                      <a:prstDash val="solid"/>
                    </a:lnT>
                    <a:lnB w="9525" cap="rnd" cmpd="sng" algn="ctr">
                      <a:solidFill>
                        <a:srgbClr val="ACADA8"/>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ndara"/>
                        </a:defRPr>
                      </a:lvl1pPr>
                      <a:lvl2pPr marL="457200" algn="l" defTabSz="914400" rtl="0" eaLnBrk="1" latinLnBrk="0" hangingPunct="1">
                        <a:defRPr sz="1800" kern="1200">
                          <a:solidFill>
                            <a:schemeClr val="dk1"/>
                          </a:solidFill>
                          <a:latin typeface="Candara"/>
                        </a:defRPr>
                      </a:lvl2pPr>
                      <a:lvl3pPr marL="914400" algn="l" defTabSz="914400" rtl="0" eaLnBrk="1" latinLnBrk="0" hangingPunct="1">
                        <a:defRPr sz="1800" kern="1200">
                          <a:solidFill>
                            <a:schemeClr val="dk1"/>
                          </a:solidFill>
                          <a:latin typeface="Candara"/>
                        </a:defRPr>
                      </a:lvl3pPr>
                      <a:lvl4pPr marL="1371600" algn="l" defTabSz="914400" rtl="0" eaLnBrk="1" latinLnBrk="0" hangingPunct="1">
                        <a:defRPr sz="1800" kern="1200">
                          <a:solidFill>
                            <a:schemeClr val="dk1"/>
                          </a:solidFill>
                          <a:latin typeface="Candara"/>
                        </a:defRPr>
                      </a:lvl4pPr>
                      <a:lvl5pPr marL="1828800" algn="l" defTabSz="914400" rtl="0" eaLnBrk="1" latinLnBrk="0" hangingPunct="1">
                        <a:defRPr sz="1800" kern="1200">
                          <a:solidFill>
                            <a:schemeClr val="dk1"/>
                          </a:solidFill>
                          <a:latin typeface="Candara"/>
                        </a:defRPr>
                      </a:lvl5pPr>
                      <a:lvl6pPr marL="2286000" algn="l" defTabSz="914400" rtl="0" eaLnBrk="1" latinLnBrk="0" hangingPunct="1">
                        <a:defRPr sz="1800" kern="1200">
                          <a:solidFill>
                            <a:schemeClr val="dk1"/>
                          </a:solidFill>
                          <a:latin typeface="Candara"/>
                        </a:defRPr>
                      </a:lvl6pPr>
                      <a:lvl7pPr marL="2743200" algn="l" defTabSz="914400" rtl="0" eaLnBrk="1" latinLnBrk="0" hangingPunct="1">
                        <a:defRPr sz="1800" kern="1200">
                          <a:solidFill>
                            <a:schemeClr val="dk1"/>
                          </a:solidFill>
                          <a:latin typeface="Candara"/>
                        </a:defRPr>
                      </a:lvl7pPr>
                      <a:lvl8pPr marL="3200400" algn="l" defTabSz="914400" rtl="0" eaLnBrk="1" latinLnBrk="0" hangingPunct="1">
                        <a:defRPr sz="1800" kern="1200">
                          <a:solidFill>
                            <a:schemeClr val="dk1"/>
                          </a:solidFill>
                          <a:latin typeface="Candara"/>
                        </a:defRPr>
                      </a:lvl8pPr>
                      <a:lvl9pPr marL="3657600" algn="l" defTabSz="914400" rtl="0" eaLnBrk="1" latinLnBrk="0" hangingPunct="1">
                        <a:defRPr sz="1800" kern="1200">
                          <a:solidFill>
                            <a:schemeClr val="dk1"/>
                          </a:solidFill>
                          <a:latin typeface="Candara"/>
                        </a:defRPr>
                      </a:lvl9pPr>
                    </a:lstStyle>
                    <a:p>
                      <a:r>
                        <a:rPr lang="fr-CA" dirty="0" smtClean="0"/>
                        <a:t>Respirateur avec cartouches</a:t>
                      </a:r>
                    </a:p>
                    <a:p>
                      <a:r>
                        <a:rPr lang="fr-CA" dirty="0" smtClean="0"/>
                        <a:t>Vêtements protection jetables</a:t>
                      </a:r>
                      <a:endParaRPr lang="fr-CA" dirty="0"/>
                    </a:p>
                  </a:txBody>
                  <a:tcPr>
                    <a:lnL w="12700" cap="flat" cmpd="sng" algn="ctr">
                      <a:solidFill>
                        <a:schemeClr val="tx1"/>
                      </a:solidFill>
                      <a:prstDash val="solid"/>
                      <a:round/>
                      <a:headEnd type="none" w="med" len="med"/>
                      <a:tailEnd type="none" w="med" len="med"/>
                    </a:lnL>
                    <a:lnR w="9525" cap="rnd" cmpd="sng" algn="ctr">
                      <a:solidFill>
                        <a:srgbClr val="ACADA8"/>
                      </a:solidFill>
                      <a:prstDash val="solid"/>
                    </a:lnR>
                    <a:lnT w="9525" cap="rnd" cmpd="sng" algn="ctr">
                      <a:solidFill>
                        <a:srgbClr val="ACADA8"/>
                      </a:solidFill>
                      <a:prstDash val="solid"/>
                    </a:lnT>
                    <a:lnB w="9525" cap="rnd" cmpd="sng" algn="ctr">
                      <a:solidFill>
                        <a:srgbClr val="ACADA8"/>
                      </a:solidFill>
                      <a:prstDash val="solid"/>
                    </a:lnB>
                    <a:lnTlToBr w="12700" cmpd="sng">
                      <a:noFill/>
                      <a:prstDash val="solid"/>
                    </a:lnTlToBr>
                    <a:lnBlToTr w="12700" cmpd="sng">
                      <a:noFill/>
                      <a:prstDash val="solid"/>
                    </a:lnBlToTr>
                    <a:noFill/>
                  </a:tcPr>
                </a:tc>
              </a:tr>
            </a:tbl>
          </a:graphicData>
        </a:graphic>
      </p:graphicFrame>
      <p:sp>
        <p:nvSpPr>
          <p:cNvPr id="3" name="Espace réservé du numéro de diapositive 2"/>
          <p:cNvSpPr>
            <a:spLocks noGrp="1"/>
          </p:cNvSpPr>
          <p:nvPr>
            <p:ph type="sldNum" sz="quarter" idx="12"/>
            <p:custDataLst>
              <p:tags r:id="rId3"/>
            </p:custDataLst>
          </p:nvPr>
        </p:nvSpPr>
        <p:spPr/>
        <p:txBody>
          <a:bodyPr/>
          <a:lstStyle/>
          <a:p>
            <a:fld id="{4A30886D-DBFD-4E73-83DF-04C2CBC187EF}" type="slidenum">
              <a:rPr lang="fr-CA" sz="2800" b="1" smtClean="0"/>
              <a:t>17</a:t>
            </a:fld>
            <a:endParaRPr lang="fr-CA" b="1" dirty="0"/>
          </a:p>
        </p:txBody>
      </p:sp>
    </p:spTree>
    <p:extLst>
      <p:ext uri="{BB962C8B-B14F-4D97-AF65-F5344CB8AC3E}">
        <p14:creationId xmlns:p14="http://schemas.microsoft.com/office/powerpoint/2010/main" val="33309174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89244" y="615233"/>
            <a:ext cx="8911687" cy="1280890"/>
          </a:xfrm>
        </p:spPr>
        <p:txBody>
          <a:bodyPr>
            <a:normAutofit fontScale="90000"/>
          </a:bodyPr>
          <a:lstStyle/>
          <a:p>
            <a:r>
              <a:rPr lang="fr-CA" b="1" dirty="0"/>
              <a:t>Quoi faire </a:t>
            </a:r>
            <a:r>
              <a:rPr lang="fr-CA" b="1" dirty="0" smtClean="0"/>
              <a:t>si l’on </a:t>
            </a:r>
            <a:r>
              <a:rPr lang="fr-CA" b="1" dirty="0"/>
              <a:t>soupçonne la présence de silice? </a:t>
            </a:r>
            <a:r>
              <a:rPr lang="fr-CA" dirty="0"/>
              <a:t/>
            </a:r>
            <a:br>
              <a:rPr lang="fr-CA" dirty="0"/>
            </a:br>
            <a:endParaRPr lang="fr-CA" dirty="0"/>
          </a:p>
        </p:txBody>
      </p:sp>
      <p:sp>
        <p:nvSpPr>
          <p:cNvPr id="3" name="Espace réservé du contenu 2"/>
          <p:cNvSpPr>
            <a:spLocks noGrp="1"/>
          </p:cNvSpPr>
          <p:nvPr>
            <p:ph idx="1"/>
            <p:custDataLst>
              <p:tags r:id="rId2"/>
            </p:custDataLst>
          </p:nvPr>
        </p:nvSpPr>
        <p:spPr>
          <a:xfrm>
            <a:off x="2100940" y="2089212"/>
            <a:ext cx="8915400" cy="3777622"/>
          </a:xfrm>
        </p:spPr>
        <p:txBody>
          <a:bodyPr/>
          <a:lstStyle/>
          <a:p>
            <a:pPr>
              <a:spcAft>
                <a:spcPts val="600"/>
              </a:spcAft>
            </a:pPr>
            <a:r>
              <a:rPr lang="fr-CA" sz="2400" dirty="0" smtClean="0">
                <a:latin typeface="Arial" panose="020B0604020202020204" pitchFamily="34" charset="0"/>
                <a:cs typeface="Arial" panose="020B0604020202020204" pitchFamily="34" charset="0"/>
              </a:rPr>
              <a:t>La </a:t>
            </a:r>
            <a:r>
              <a:rPr lang="fr-CA" sz="2400" dirty="0">
                <a:latin typeface="Arial" panose="020B0604020202020204" pitchFamily="34" charset="0"/>
                <a:cs typeface="Arial" panose="020B0604020202020204" pitchFamily="34" charset="0"/>
              </a:rPr>
              <a:t>silice est un minerai qui peut se présenter sous différentes formes. La forme la plus dangereuse est la silice cristalline. En effet, elle peut provoquer une irritation des voies respiratoires, des bronchites chroniques, une fibrose pulmonaire irréversible nommée silicose ou même un cancer du poumon. </a:t>
            </a:r>
            <a:endParaRPr lang="fr-CA" sz="2400" dirty="0" smtClean="0">
              <a:latin typeface="Arial" panose="020B0604020202020204" pitchFamily="34" charset="0"/>
              <a:cs typeface="Arial" panose="020B0604020202020204" pitchFamily="34" charset="0"/>
            </a:endParaRPr>
          </a:p>
          <a:p>
            <a:pPr>
              <a:spcAft>
                <a:spcPts val="600"/>
              </a:spcAft>
            </a:pPr>
            <a:r>
              <a:rPr lang="fr-CA" sz="2400" dirty="0" smtClean="0">
                <a:latin typeface="Arial" panose="020B0604020202020204" pitchFamily="34" charset="0"/>
                <a:cs typeface="Arial" panose="020B0604020202020204" pitchFamily="34" charset="0"/>
              </a:rPr>
              <a:t>La </a:t>
            </a:r>
            <a:r>
              <a:rPr lang="fr-CA" sz="2400" dirty="0">
                <a:latin typeface="Arial" panose="020B0604020202020204" pitchFamily="34" charset="0"/>
                <a:cs typeface="Arial" panose="020B0604020202020204" pitchFamily="34" charset="0"/>
              </a:rPr>
              <a:t>silice cristalline est présente dans la plupart des matériaux de construction.</a:t>
            </a:r>
          </a:p>
          <a:p>
            <a:endParaRPr lang="fr-CA" dirty="0"/>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18</a:t>
            </a:fld>
            <a:endParaRPr lang="fr-CA"/>
          </a:p>
        </p:txBody>
      </p:sp>
    </p:spTree>
    <p:extLst>
      <p:ext uri="{BB962C8B-B14F-4D97-AF65-F5344CB8AC3E}">
        <p14:creationId xmlns:p14="http://schemas.microsoft.com/office/powerpoint/2010/main" val="23062709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18222" y="695131"/>
            <a:ext cx="8911687" cy="1280890"/>
          </a:xfrm>
        </p:spPr>
        <p:txBody>
          <a:bodyPr/>
          <a:lstStyle/>
          <a:p>
            <a:r>
              <a:rPr lang="fr-CA" b="1" dirty="0"/>
              <a:t>Avant les </a:t>
            </a:r>
            <a:r>
              <a:rPr lang="fr-CA" b="1" dirty="0" smtClean="0"/>
              <a:t>travaux :</a:t>
            </a:r>
            <a:r>
              <a:rPr lang="fr-CA" dirty="0"/>
              <a:t/>
            </a:r>
            <a:br>
              <a:rPr lang="fr-CA" dirty="0"/>
            </a:br>
            <a:endParaRPr lang="fr-CA" dirty="0"/>
          </a:p>
        </p:txBody>
      </p:sp>
      <p:sp>
        <p:nvSpPr>
          <p:cNvPr id="3" name="Espace réservé du contenu 2"/>
          <p:cNvSpPr>
            <a:spLocks noGrp="1"/>
          </p:cNvSpPr>
          <p:nvPr>
            <p:ph idx="1"/>
            <p:custDataLst>
              <p:tags r:id="rId2"/>
            </p:custDataLst>
          </p:nvPr>
        </p:nvSpPr>
        <p:spPr>
          <a:xfrm>
            <a:off x="1817511" y="1614311"/>
            <a:ext cx="9687101" cy="4296911"/>
          </a:xfrm>
        </p:spPr>
        <p:txBody>
          <a:bodyPr/>
          <a:lstStyle/>
          <a:p>
            <a:pPr lvl="0">
              <a:spcAft>
                <a:spcPts val="600"/>
              </a:spcAft>
            </a:pPr>
            <a:r>
              <a:rPr lang="fr-CA" sz="2400" dirty="0" smtClean="0">
                <a:latin typeface="Arial" panose="020B0604020202020204" pitchFamily="34" charset="0"/>
                <a:cs typeface="Arial" panose="020B0604020202020204" pitchFamily="34" charset="0"/>
              </a:rPr>
              <a:t>Exiger </a:t>
            </a:r>
            <a:r>
              <a:rPr lang="fr-CA" sz="2400" dirty="0">
                <a:latin typeface="Arial" panose="020B0604020202020204" pitchFamily="34" charset="0"/>
                <a:cs typeface="Arial" panose="020B0604020202020204" pitchFamily="34" charset="0"/>
              </a:rPr>
              <a:t>que l’employeur vous transmette le programme de prévention qui précise les méthodes de contrôle à la source qui seront utilisées.</a:t>
            </a:r>
          </a:p>
          <a:p>
            <a:pPr lvl="0">
              <a:spcAft>
                <a:spcPts val="600"/>
              </a:spcAft>
            </a:pPr>
            <a:r>
              <a:rPr lang="fr-CA" sz="2400" dirty="0">
                <a:latin typeface="Arial" panose="020B0604020202020204" pitchFamily="34" charset="0"/>
                <a:cs typeface="Arial" panose="020B0604020202020204" pitchFamily="34" charset="0"/>
              </a:rPr>
              <a:t>Exiger d’être informés. Tous les travailleurs susceptibles d’être exposés devraient être informés des travaux.</a:t>
            </a:r>
          </a:p>
          <a:p>
            <a:pPr lvl="0">
              <a:spcAft>
                <a:spcPts val="600"/>
              </a:spcAft>
            </a:pPr>
            <a:r>
              <a:rPr lang="fr-CA" sz="2400" dirty="0">
                <a:latin typeface="Arial" panose="020B0604020202020204" pitchFamily="34" charset="0"/>
                <a:cs typeface="Arial" panose="020B0604020202020204" pitchFamily="34" charset="0"/>
              </a:rPr>
              <a:t>Exiger des procédures écrites concernant le déroulement des travaux.</a:t>
            </a:r>
          </a:p>
          <a:p>
            <a:pPr lvl="0">
              <a:spcAft>
                <a:spcPts val="600"/>
              </a:spcAft>
            </a:pPr>
            <a:r>
              <a:rPr lang="fr-CA" sz="2400" dirty="0">
                <a:latin typeface="Arial" panose="020B0604020202020204" pitchFamily="34" charset="0"/>
                <a:cs typeface="Arial" panose="020B0604020202020204" pitchFamily="34" charset="0"/>
              </a:rPr>
              <a:t>Si les travaux sont faits par un sous-traitant, </a:t>
            </a:r>
            <a:r>
              <a:rPr lang="fr-CA" sz="2400" dirty="0" smtClean="0">
                <a:latin typeface="Arial" panose="020B0604020202020204" pitchFamily="34" charset="0"/>
                <a:cs typeface="Arial" panose="020B0604020202020204" pitchFamily="34" charset="0"/>
              </a:rPr>
              <a:t>s’informer </a:t>
            </a:r>
            <a:r>
              <a:rPr lang="fr-CA" sz="2400" dirty="0">
                <a:latin typeface="Arial" panose="020B0604020202020204" pitchFamily="34" charset="0"/>
                <a:cs typeface="Arial" panose="020B0604020202020204" pitchFamily="34" charset="0"/>
              </a:rPr>
              <a:t>afin de connaitre les compétences de celui-ci.</a:t>
            </a:r>
          </a:p>
          <a:p>
            <a:endParaRPr lang="fr-CA" dirty="0"/>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19</a:t>
            </a:fld>
            <a:endParaRPr lang="fr-CA"/>
          </a:p>
        </p:txBody>
      </p:sp>
    </p:spTree>
    <p:extLst>
      <p:ext uri="{BB962C8B-B14F-4D97-AF65-F5344CB8AC3E}">
        <p14:creationId xmlns:p14="http://schemas.microsoft.com/office/powerpoint/2010/main" val="1800217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56070" y="668498"/>
            <a:ext cx="8911687" cy="1280890"/>
          </a:xfrm>
        </p:spPr>
        <p:txBody>
          <a:bodyPr/>
          <a:lstStyle/>
          <a:p>
            <a:r>
              <a:rPr lang="fr-CA" b="1" dirty="0" smtClean="0"/>
              <a:t>Budget provincial 2017-2018</a:t>
            </a:r>
            <a:endParaRPr lang="fr-CA" b="1" dirty="0"/>
          </a:p>
        </p:txBody>
      </p:sp>
      <p:pic>
        <p:nvPicPr>
          <p:cNvPr id="4" name="Espace réservé du contenu 3"/>
          <p:cNvPicPr>
            <a:picLocks noChangeAspect="1"/>
          </p:cNvPicPr>
          <p:nvPr>
            <p:custDataLst>
              <p:tags r:id="rId2"/>
            </p:custDataLst>
          </p:nvPr>
        </p:nvPicPr>
        <p:blipFill>
          <a:blip r:embed="rId7"/>
          <a:stretch>
            <a:fillRect/>
          </a:stretch>
        </p:blipFill>
        <p:spPr>
          <a:xfrm>
            <a:off x="9022123" y="52602"/>
            <a:ext cx="2425763" cy="3631028"/>
          </a:xfrm>
          <a:prstGeom prst="rect">
            <a:avLst/>
          </a:prstGeom>
          <a:effectLst>
            <a:outerShdw blurRad="50800" dist="38100" dir="2700000" algn="tl" rotWithShape="0">
              <a:prstClr val="black">
                <a:alpha val="40000"/>
              </a:prstClr>
            </a:outerShdw>
          </a:effectLst>
        </p:spPr>
      </p:pic>
      <p:pic>
        <p:nvPicPr>
          <p:cNvPr id="5" name="Image 4"/>
          <p:cNvPicPr>
            <a:picLocks noChangeAspect="1"/>
          </p:cNvPicPr>
          <p:nvPr>
            <p:custDataLst>
              <p:tags r:id="rId3"/>
            </p:custDataLst>
          </p:nvPr>
        </p:nvPicPr>
        <p:blipFill>
          <a:blip r:embed="rId8"/>
          <a:stretch>
            <a:fillRect/>
          </a:stretch>
        </p:blipFill>
        <p:spPr>
          <a:xfrm>
            <a:off x="381740" y="3324958"/>
            <a:ext cx="11236325" cy="3199547"/>
          </a:xfrm>
          <a:prstGeom prst="rect">
            <a:avLst/>
          </a:prstGeom>
          <a:effectLst>
            <a:outerShdw blurRad="50800" dist="38100" dir="2700000" algn="tl" rotWithShape="0">
              <a:prstClr val="black">
                <a:alpha val="40000"/>
              </a:prstClr>
            </a:outerShdw>
          </a:effectLst>
        </p:spPr>
      </p:pic>
      <p:sp>
        <p:nvSpPr>
          <p:cNvPr id="9" name="Flèche gauche 8"/>
          <p:cNvSpPr/>
          <p:nvPr>
            <p:custDataLst>
              <p:tags r:id="rId4"/>
            </p:custDataLst>
          </p:nvPr>
        </p:nvSpPr>
        <p:spPr>
          <a:xfrm>
            <a:off x="11362884" y="4783633"/>
            <a:ext cx="829116" cy="42396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Espace réservé du numéro de diapositive 5"/>
          <p:cNvSpPr>
            <a:spLocks noGrp="1"/>
          </p:cNvSpPr>
          <p:nvPr>
            <p:ph type="sldNum" sz="quarter" idx="12"/>
            <p:custDataLst>
              <p:tags r:id="rId5"/>
            </p:custDataLst>
          </p:nvPr>
        </p:nvSpPr>
        <p:spPr/>
        <p:txBody>
          <a:bodyPr/>
          <a:lstStyle/>
          <a:p>
            <a:fld id="{4A30886D-DBFD-4E73-83DF-04C2CBC187EF}" type="slidenum">
              <a:rPr lang="fr-CA" smtClean="0"/>
              <a:t>2</a:t>
            </a:fld>
            <a:endParaRPr lang="fr-CA" dirty="0"/>
          </a:p>
        </p:txBody>
      </p:sp>
    </p:spTree>
    <p:extLst>
      <p:ext uri="{BB962C8B-B14F-4D97-AF65-F5344CB8AC3E}">
        <p14:creationId xmlns:p14="http://schemas.microsoft.com/office/powerpoint/2010/main" val="902597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41689" y="641866"/>
            <a:ext cx="8911687" cy="1280890"/>
          </a:xfrm>
        </p:spPr>
        <p:txBody>
          <a:bodyPr/>
          <a:lstStyle/>
          <a:p>
            <a:r>
              <a:rPr lang="fr-CA" b="1" dirty="0"/>
              <a:t>Durant les </a:t>
            </a:r>
            <a:r>
              <a:rPr lang="fr-CA" b="1" dirty="0" smtClean="0"/>
              <a:t>travaux :</a:t>
            </a:r>
            <a:r>
              <a:rPr lang="fr-CA" b="1" dirty="0"/>
              <a:t> </a:t>
            </a:r>
            <a:endParaRPr lang="fr-CA" dirty="0"/>
          </a:p>
        </p:txBody>
      </p:sp>
      <p:sp>
        <p:nvSpPr>
          <p:cNvPr id="3" name="Espace réservé du contenu 2"/>
          <p:cNvSpPr>
            <a:spLocks noGrp="1"/>
          </p:cNvSpPr>
          <p:nvPr>
            <p:ph idx="1"/>
            <p:custDataLst>
              <p:tags r:id="rId2"/>
            </p:custDataLst>
          </p:nvPr>
        </p:nvSpPr>
        <p:spPr>
          <a:xfrm>
            <a:off x="1941689" y="1704622"/>
            <a:ext cx="9359585" cy="4206600"/>
          </a:xfrm>
        </p:spPr>
        <p:txBody>
          <a:bodyPr/>
          <a:lstStyle/>
          <a:p>
            <a:pPr>
              <a:spcAft>
                <a:spcPts val="600"/>
              </a:spcAft>
            </a:pPr>
            <a:r>
              <a:rPr lang="fr-CA" sz="2400" dirty="0" smtClean="0">
                <a:latin typeface="Arial" panose="020B0604020202020204" pitchFamily="34" charset="0"/>
                <a:cs typeface="Arial" panose="020B0604020202020204" pitchFamily="34" charset="0"/>
              </a:rPr>
              <a:t>Exiger </a:t>
            </a:r>
            <a:r>
              <a:rPr lang="fr-CA" sz="2400" dirty="0">
                <a:latin typeface="Arial" panose="020B0604020202020204" pitchFamily="34" charset="0"/>
                <a:cs typeface="Arial" panose="020B0604020202020204" pitchFamily="34" charset="0"/>
              </a:rPr>
              <a:t>que l’émission des poussières soit contrôlée.</a:t>
            </a:r>
          </a:p>
          <a:p>
            <a:pPr lvl="0">
              <a:spcAft>
                <a:spcPts val="600"/>
              </a:spcAft>
            </a:pPr>
            <a:r>
              <a:rPr lang="fr-CA" sz="2400" dirty="0">
                <a:latin typeface="Arial" panose="020B0604020202020204" pitchFamily="34" charset="0"/>
                <a:cs typeface="Arial" panose="020B0604020202020204" pitchFamily="34" charset="0"/>
              </a:rPr>
              <a:t>Exiger la délimitation des zones de travail à risque afin de tenir à l’écart les travailleurs qui ne participent pas aux tâches produisant des poussières de silice cristalline et qui ne portent pas les équipements de protection indivi­duelle requis.</a:t>
            </a:r>
          </a:p>
          <a:p>
            <a:pPr lvl="0">
              <a:spcAft>
                <a:spcPts val="600"/>
              </a:spcAft>
            </a:pPr>
            <a:r>
              <a:rPr lang="fr-CA" sz="2400" dirty="0">
                <a:latin typeface="Arial" panose="020B0604020202020204" pitchFamily="34" charset="0"/>
                <a:cs typeface="Arial" panose="020B0604020202020204" pitchFamily="34" charset="0"/>
              </a:rPr>
              <a:t>Exiger de fournir aux travailleurs qui réalisent les travaux un équipement de protection respiratoire approprié et s’assurer qu’ils le portent.</a:t>
            </a:r>
          </a:p>
          <a:p>
            <a:endParaRPr lang="fr-CA" dirty="0"/>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20</a:t>
            </a:fld>
            <a:endParaRPr lang="fr-CA"/>
          </a:p>
        </p:txBody>
      </p:sp>
    </p:spTree>
    <p:extLst>
      <p:ext uri="{BB962C8B-B14F-4D97-AF65-F5344CB8AC3E}">
        <p14:creationId xmlns:p14="http://schemas.microsoft.com/office/powerpoint/2010/main" val="13987657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41689" y="641866"/>
            <a:ext cx="8911687" cy="1280890"/>
          </a:xfrm>
        </p:spPr>
        <p:txBody>
          <a:bodyPr>
            <a:normAutofit fontScale="90000"/>
          </a:bodyPr>
          <a:lstStyle/>
          <a:p>
            <a:r>
              <a:rPr lang="fr-CA" b="1" dirty="0" smtClean="0"/>
              <a:t>Quelles autres situations peuvent poser des problèmes pour la santé et la sécurité des travailleuses et des travailleurs lors des travaux de construction en cohabitation avec le personnel ?</a:t>
            </a:r>
            <a:endParaRPr lang="fr-CA" dirty="0"/>
          </a:p>
        </p:txBody>
      </p:sp>
      <p:sp>
        <p:nvSpPr>
          <p:cNvPr id="5" name="Espace réservé du numéro de diapositive 4"/>
          <p:cNvSpPr>
            <a:spLocks noGrp="1"/>
          </p:cNvSpPr>
          <p:nvPr>
            <p:ph type="sldNum" sz="quarter" idx="12"/>
            <p:custDataLst>
              <p:tags r:id="rId2"/>
            </p:custDataLst>
          </p:nvPr>
        </p:nvSpPr>
        <p:spPr/>
        <p:txBody>
          <a:bodyPr/>
          <a:lstStyle/>
          <a:p>
            <a:fld id="{4A30886D-DBFD-4E73-83DF-04C2CBC187EF}" type="slidenum">
              <a:rPr lang="fr-CA" smtClean="0"/>
              <a:t>21</a:t>
            </a:fld>
            <a:endParaRPr lang="fr-CA"/>
          </a:p>
        </p:txBody>
      </p:sp>
    </p:spTree>
    <p:extLst>
      <p:ext uri="{BB962C8B-B14F-4D97-AF65-F5344CB8AC3E}">
        <p14:creationId xmlns:p14="http://schemas.microsoft.com/office/powerpoint/2010/main" val="397034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64956" y="588599"/>
            <a:ext cx="8911687" cy="1280890"/>
          </a:xfrm>
        </p:spPr>
        <p:txBody>
          <a:bodyPr/>
          <a:lstStyle/>
          <a:p>
            <a:r>
              <a:rPr lang="fr-CA" b="1" dirty="0" smtClean="0"/>
              <a:t>Les </a:t>
            </a:r>
            <a:r>
              <a:rPr lang="fr-CA" b="1" dirty="0"/>
              <a:t>solvants</a:t>
            </a:r>
            <a:r>
              <a:rPr lang="fr-CA" dirty="0"/>
              <a:t/>
            </a:r>
            <a:br>
              <a:rPr lang="fr-CA" dirty="0"/>
            </a:br>
            <a:r>
              <a:rPr lang="fr-CA" dirty="0" smtClean="0"/>
              <a:t> </a:t>
            </a:r>
            <a:endParaRPr lang="fr-CA" dirty="0"/>
          </a:p>
        </p:txBody>
      </p:sp>
      <p:sp>
        <p:nvSpPr>
          <p:cNvPr id="3" name="Espace réservé du contenu 2"/>
          <p:cNvSpPr>
            <a:spLocks noGrp="1"/>
          </p:cNvSpPr>
          <p:nvPr>
            <p:ph idx="1"/>
            <p:custDataLst>
              <p:tags r:id="rId2"/>
            </p:custDataLst>
          </p:nvPr>
        </p:nvSpPr>
        <p:spPr>
          <a:xfrm>
            <a:off x="1864957" y="1420866"/>
            <a:ext cx="9755914" cy="4579133"/>
          </a:xfrm>
        </p:spPr>
        <p:txBody>
          <a:bodyPr>
            <a:noAutofit/>
          </a:bodyPr>
          <a:lstStyle/>
          <a:p>
            <a:pPr>
              <a:spcAft>
                <a:spcPts val="600"/>
              </a:spcAft>
            </a:pPr>
            <a:r>
              <a:rPr lang="fr-CA" sz="2400" dirty="0" smtClean="0">
                <a:latin typeface="Arial" panose="020B0604020202020204" pitchFamily="34" charset="0"/>
                <a:cs typeface="Arial" panose="020B0604020202020204" pitchFamily="34" charset="0"/>
              </a:rPr>
              <a:t>L’utilisation </a:t>
            </a:r>
            <a:r>
              <a:rPr lang="fr-CA" sz="2400" dirty="0">
                <a:latin typeface="Arial" panose="020B0604020202020204" pitchFamily="34" charset="0"/>
                <a:cs typeface="Arial" panose="020B0604020202020204" pitchFamily="34" charset="0"/>
              </a:rPr>
              <a:t>de </a:t>
            </a:r>
            <a:r>
              <a:rPr lang="fr-CA" sz="2400" dirty="0" smtClean="0">
                <a:latin typeface="Arial" panose="020B0604020202020204" pitchFamily="34" charset="0"/>
                <a:cs typeface="Arial" panose="020B0604020202020204" pitchFamily="34" charset="0"/>
              </a:rPr>
              <a:t>solvants (ex: recouvrement </a:t>
            </a:r>
            <a:r>
              <a:rPr lang="fr-CA" sz="2400" dirty="0">
                <a:latin typeface="Arial" panose="020B0604020202020204" pitchFamily="34" charset="0"/>
                <a:cs typeface="Arial" panose="020B0604020202020204" pitchFamily="34" charset="0"/>
              </a:rPr>
              <a:t>des planchers de ciment avec de </a:t>
            </a:r>
            <a:r>
              <a:rPr lang="fr-CA" sz="2400" dirty="0" smtClean="0">
                <a:latin typeface="Arial" panose="020B0604020202020204" pitchFamily="34" charset="0"/>
                <a:cs typeface="Arial" panose="020B0604020202020204" pitchFamily="34" charset="0"/>
              </a:rPr>
              <a:t>l’époxy), </a:t>
            </a:r>
            <a:r>
              <a:rPr lang="fr-CA" sz="2400" dirty="0">
                <a:latin typeface="Arial" panose="020B0604020202020204" pitchFamily="34" charset="0"/>
                <a:cs typeface="Arial" panose="020B0604020202020204" pitchFamily="34" charset="0"/>
              </a:rPr>
              <a:t>peut provoquer des malaises, avant </a:t>
            </a:r>
            <a:r>
              <a:rPr lang="fr-CA" sz="2400" dirty="0" smtClean="0">
                <a:latin typeface="Arial" panose="020B0604020202020204" pitchFamily="34" charset="0"/>
                <a:cs typeface="Arial" panose="020B0604020202020204" pitchFamily="34" charset="0"/>
              </a:rPr>
              <a:t>que </a:t>
            </a:r>
            <a:r>
              <a:rPr lang="fr-CA" sz="2400" dirty="0">
                <a:latin typeface="Arial" panose="020B0604020202020204" pitchFamily="34" charset="0"/>
                <a:cs typeface="Arial" panose="020B0604020202020204" pitchFamily="34" charset="0"/>
              </a:rPr>
              <a:t>les concentrations </a:t>
            </a:r>
            <a:r>
              <a:rPr lang="fr-CA" sz="2400" dirty="0" smtClean="0">
                <a:latin typeface="Arial" panose="020B0604020202020204" pitchFamily="34" charset="0"/>
                <a:cs typeface="Arial" panose="020B0604020202020204" pitchFamily="34" charset="0"/>
              </a:rPr>
              <a:t>aient </a:t>
            </a:r>
            <a:r>
              <a:rPr lang="fr-CA" sz="2400" dirty="0">
                <a:latin typeface="Arial" panose="020B0604020202020204" pitchFamily="34" charset="0"/>
                <a:cs typeface="Arial" panose="020B0604020202020204" pitchFamily="34" charset="0"/>
              </a:rPr>
              <a:t>atteint les </a:t>
            </a:r>
            <a:r>
              <a:rPr lang="fr-CA" sz="2400" dirty="0" smtClean="0">
                <a:latin typeface="Arial" panose="020B0604020202020204" pitchFamily="34" charset="0"/>
                <a:cs typeface="Arial" panose="020B0604020202020204" pitchFamily="34" charset="0"/>
              </a:rPr>
              <a:t>limites. </a:t>
            </a:r>
            <a:endParaRPr lang="fr-CA" sz="2400" dirty="0">
              <a:latin typeface="Arial" panose="020B0604020202020204" pitchFamily="34" charset="0"/>
              <a:cs typeface="Arial" panose="020B0604020202020204" pitchFamily="34" charset="0"/>
            </a:endParaRPr>
          </a:p>
          <a:p>
            <a:pPr>
              <a:spcAft>
                <a:spcPts val="600"/>
              </a:spcAft>
            </a:pPr>
            <a:r>
              <a:rPr lang="fr-CA" sz="2400" dirty="0">
                <a:latin typeface="Arial" panose="020B0604020202020204" pitchFamily="34" charset="0"/>
                <a:cs typeface="Arial" panose="020B0604020202020204" pitchFamily="34" charset="0"/>
              </a:rPr>
              <a:t>Pour éviter ces problèmes, il faut agir avant que les travaux commencent </a:t>
            </a:r>
            <a:r>
              <a:rPr lang="fr-CA" sz="2400" dirty="0" smtClean="0">
                <a:latin typeface="Arial" panose="020B0604020202020204" pitchFamily="34" charset="0"/>
                <a:cs typeface="Arial" panose="020B0604020202020204" pitchFamily="34" charset="0"/>
              </a:rPr>
              <a:t>:</a:t>
            </a:r>
          </a:p>
          <a:p>
            <a:pPr marL="896938" lvl="1" indent="-439738">
              <a:spcAft>
                <a:spcPts val="600"/>
              </a:spcAft>
            </a:pPr>
            <a:r>
              <a:rPr lang="fr-CA" sz="2400" dirty="0" smtClean="0">
                <a:latin typeface="Arial" panose="020B0604020202020204" pitchFamily="34" charset="0"/>
                <a:cs typeface="Arial" panose="020B0604020202020204" pitchFamily="34" charset="0"/>
              </a:rPr>
              <a:t>Exiger </a:t>
            </a:r>
            <a:r>
              <a:rPr lang="fr-CA" sz="2400" dirty="0">
                <a:latin typeface="Arial" panose="020B0604020202020204" pitchFamily="34" charset="0"/>
                <a:cs typeface="Arial" panose="020B0604020202020204" pitchFamily="34" charset="0"/>
              </a:rPr>
              <a:t>des mesures pour éviter la dispersion de vapeurs de solvants lors de leur utilisation.  </a:t>
            </a:r>
            <a:endParaRPr lang="fr-CA" sz="2400" dirty="0" smtClean="0">
              <a:latin typeface="Arial" panose="020B0604020202020204" pitchFamily="34" charset="0"/>
              <a:cs typeface="Arial" panose="020B0604020202020204" pitchFamily="34" charset="0"/>
            </a:endParaRPr>
          </a:p>
          <a:p>
            <a:pPr marL="896938" lvl="1" indent="-439738">
              <a:spcAft>
                <a:spcPts val="600"/>
              </a:spcAft>
            </a:pPr>
            <a:r>
              <a:rPr lang="fr-CA" sz="2400" dirty="0" smtClean="0">
                <a:latin typeface="Arial" panose="020B0604020202020204" pitchFamily="34" charset="0"/>
                <a:cs typeface="Arial" panose="020B0604020202020204" pitchFamily="34" charset="0"/>
              </a:rPr>
              <a:t>Négocier </a:t>
            </a:r>
            <a:r>
              <a:rPr lang="fr-CA" sz="2400" dirty="0">
                <a:latin typeface="Arial" panose="020B0604020202020204" pitchFamily="34" charset="0"/>
                <a:cs typeface="Arial" panose="020B0604020202020204" pitchFamily="34" charset="0"/>
              </a:rPr>
              <a:t>avec l’employeur </a:t>
            </a:r>
            <a:r>
              <a:rPr lang="fr-CA" sz="2400" dirty="0" smtClean="0">
                <a:latin typeface="Arial" panose="020B0604020202020204" pitchFamily="34" charset="0"/>
                <a:cs typeface="Arial" panose="020B0604020202020204" pitchFamily="34" charset="0"/>
              </a:rPr>
              <a:t>pour que leur utilisation se fasse autant que possible en l’absence du personnel et qu’il prévoie une bonne ventilation.</a:t>
            </a:r>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22</a:t>
            </a:fld>
            <a:endParaRPr lang="fr-CA"/>
          </a:p>
        </p:txBody>
      </p:sp>
    </p:spTree>
    <p:extLst>
      <p:ext uri="{BB962C8B-B14F-4D97-AF65-F5344CB8AC3E}">
        <p14:creationId xmlns:p14="http://schemas.microsoft.com/office/powerpoint/2010/main" val="27347631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09345" y="704009"/>
            <a:ext cx="8911687" cy="1280890"/>
          </a:xfrm>
        </p:spPr>
        <p:txBody>
          <a:bodyPr/>
          <a:lstStyle/>
          <a:p>
            <a:r>
              <a:rPr lang="fr-CA" b="1" dirty="0"/>
              <a:t>Les peintures</a:t>
            </a:r>
            <a:r>
              <a:rPr lang="fr-CA" dirty="0"/>
              <a:t/>
            </a:r>
            <a:br>
              <a:rPr lang="fr-CA" dirty="0"/>
            </a:br>
            <a:endParaRPr lang="fr-CA" dirty="0"/>
          </a:p>
        </p:txBody>
      </p:sp>
      <p:sp>
        <p:nvSpPr>
          <p:cNvPr id="3" name="Espace réservé du contenu 2"/>
          <p:cNvSpPr>
            <a:spLocks noGrp="1"/>
          </p:cNvSpPr>
          <p:nvPr>
            <p:ph idx="1"/>
            <p:custDataLst>
              <p:tags r:id="rId2"/>
            </p:custDataLst>
          </p:nvPr>
        </p:nvSpPr>
        <p:spPr>
          <a:xfrm>
            <a:off x="2022355" y="1703088"/>
            <a:ext cx="9517768" cy="4296911"/>
          </a:xfrm>
        </p:spPr>
        <p:txBody>
          <a:bodyPr/>
          <a:lstStyle/>
          <a:p>
            <a:pPr>
              <a:spcAft>
                <a:spcPts val="600"/>
              </a:spcAft>
            </a:pPr>
            <a:r>
              <a:rPr lang="fr-CA" sz="2400" dirty="0" smtClean="0">
                <a:latin typeface="Arial" panose="020B0604020202020204" pitchFamily="34" charset="0"/>
                <a:cs typeface="Arial" panose="020B0604020202020204" pitchFamily="34" charset="0"/>
              </a:rPr>
              <a:t>Les </a:t>
            </a:r>
            <a:r>
              <a:rPr lang="fr-CA" sz="2400" dirty="0">
                <a:latin typeface="Arial" panose="020B0604020202020204" pitchFamily="34" charset="0"/>
                <a:cs typeface="Arial" panose="020B0604020202020204" pitchFamily="34" charset="0"/>
              </a:rPr>
              <a:t>peintures actuellement vendues ont un contenu très réduit en solvants et autres composés organiques volatils. Même s’il reste des odeurs, elles sont peu nocives. </a:t>
            </a:r>
            <a:endParaRPr lang="fr-CA" sz="2400" dirty="0" smtClean="0">
              <a:latin typeface="Arial" panose="020B0604020202020204" pitchFamily="34" charset="0"/>
              <a:cs typeface="Arial" panose="020B0604020202020204" pitchFamily="34" charset="0"/>
            </a:endParaRPr>
          </a:p>
          <a:p>
            <a:pPr>
              <a:spcAft>
                <a:spcPts val="600"/>
              </a:spcAft>
            </a:pPr>
            <a:r>
              <a:rPr lang="fr-CA" sz="2400" dirty="0" smtClean="0">
                <a:latin typeface="Arial" panose="020B0604020202020204" pitchFamily="34" charset="0"/>
                <a:cs typeface="Arial" panose="020B0604020202020204" pitchFamily="34" charset="0"/>
              </a:rPr>
              <a:t>L’odeur peut être incommodante, mais il est difficile d’avoir des arguments reliés à la SST.</a:t>
            </a:r>
          </a:p>
          <a:p>
            <a:pPr>
              <a:spcAft>
                <a:spcPts val="600"/>
              </a:spcAft>
            </a:pPr>
            <a:r>
              <a:rPr lang="fr-CA" sz="2400" dirty="0" smtClean="0">
                <a:latin typeface="Arial" panose="020B0604020202020204" pitchFamily="34" charset="0"/>
                <a:cs typeface="Arial" panose="020B0604020202020204" pitchFamily="34" charset="0"/>
              </a:rPr>
              <a:t>Négocier avec l’employeur que la peinture se fasse:</a:t>
            </a:r>
          </a:p>
          <a:p>
            <a:pPr marL="896938" lvl="1" indent="-439738">
              <a:spcAft>
                <a:spcPts val="600"/>
              </a:spcAft>
            </a:pPr>
            <a:r>
              <a:rPr lang="fr-CA" sz="2400" dirty="0">
                <a:latin typeface="Arial" panose="020B0604020202020204" pitchFamily="34" charset="0"/>
                <a:cs typeface="Arial" panose="020B0604020202020204" pitchFamily="34" charset="0"/>
              </a:rPr>
              <a:t>e</a:t>
            </a:r>
            <a:r>
              <a:rPr lang="fr-CA" sz="2400" dirty="0" smtClean="0">
                <a:latin typeface="Arial" panose="020B0604020202020204" pitchFamily="34" charset="0"/>
                <a:cs typeface="Arial" panose="020B0604020202020204" pitchFamily="34" charset="0"/>
              </a:rPr>
              <a:t>n l’absence du personnel; </a:t>
            </a:r>
          </a:p>
          <a:p>
            <a:pPr marL="896938" lvl="1" indent="-439738">
              <a:spcAft>
                <a:spcPts val="600"/>
              </a:spcAft>
            </a:pPr>
            <a:r>
              <a:rPr lang="fr-CA" sz="2400" dirty="0" smtClean="0">
                <a:latin typeface="Arial" panose="020B0604020202020204" pitchFamily="34" charset="0"/>
                <a:cs typeface="Arial" panose="020B0604020202020204" pitchFamily="34" charset="0"/>
              </a:rPr>
              <a:t>que la ventilation soit rehaussée.</a:t>
            </a:r>
            <a:endParaRPr lang="fr-CA" sz="2400" dirty="0">
              <a:latin typeface="Arial" panose="020B0604020202020204" pitchFamily="34" charset="0"/>
              <a:cs typeface="Arial" panose="020B0604020202020204" pitchFamily="34" charset="0"/>
            </a:endParaRPr>
          </a:p>
          <a:p>
            <a:endParaRPr lang="fr-CA" dirty="0"/>
          </a:p>
          <a:p>
            <a:endParaRPr lang="fr-CA" dirty="0"/>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23</a:t>
            </a:fld>
            <a:endParaRPr lang="fr-CA"/>
          </a:p>
        </p:txBody>
      </p:sp>
    </p:spTree>
    <p:extLst>
      <p:ext uri="{BB962C8B-B14F-4D97-AF65-F5344CB8AC3E}">
        <p14:creationId xmlns:p14="http://schemas.microsoft.com/office/powerpoint/2010/main" val="2493278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20567" y="695132"/>
            <a:ext cx="8911687" cy="1280890"/>
          </a:xfrm>
        </p:spPr>
        <p:txBody>
          <a:bodyPr/>
          <a:lstStyle/>
          <a:p>
            <a:r>
              <a:rPr lang="fr-CA" b="1" dirty="0" smtClean="0"/>
              <a:t>Pour conclure…</a:t>
            </a:r>
            <a:endParaRPr lang="fr-CA" b="1" dirty="0"/>
          </a:p>
        </p:txBody>
      </p:sp>
      <p:sp>
        <p:nvSpPr>
          <p:cNvPr id="3" name="Espace réservé du contenu 2"/>
          <p:cNvSpPr>
            <a:spLocks noGrp="1"/>
          </p:cNvSpPr>
          <p:nvPr>
            <p:ph idx="1"/>
            <p:custDataLst>
              <p:tags r:id="rId2"/>
            </p:custDataLst>
          </p:nvPr>
        </p:nvSpPr>
        <p:spPr>
          <a:xfrm>
            <a:off x="1803160" y="1727200"/>
            <a:ext cx="9817710" cy="4184022"/>
          </a:xfrm>
        </p:spPr>
        <p:txBody>
          <a:bodyPr>
            <a:noAutofit/>
          </a:bodyPr>
          <a:lstStyle/>
          <a:p>
            <a:r>
              <a:rPr lang="fr-CA" sz="2400" dirty="0" smtClean="0">
                <a:latin typeface="Arial" panose="020B0604020202020204" pitchFamily="34" charset="0"/>
                <a:cs typeface="Arial" panose="020B0604020202020204" pitchFamily="34" charset="0"/>
              </a:rPr>
              <a:t>Ne pas hésiter à faire une plainte à un inspecteur de la CNESST:</a:t>
            </a:r>
            <a:br>
              <a:rPr lang="fr-CA" sz="2400" dirty="0" smtClean="0">
                <a:latin typeface="Arial" panose="020B0604020202020204" pitchFamily="34" charset="0"/>
                <a:cs typeface="Arial" panose="020B0604020202020204" pitchFamily="34" charset="0"/>
              </a:rPr>
            </a:br>
            <a:endParaRPr lang="fr-CA" sz="1050" dirty="0" smtClean="0">
              <a:latin typeface="Arial" panose="020B0604020202020204" pitchFamily="34" charset="0"/>
              <a:cs typeface="Arial" panose="020B0604020202020204" pitchFamily="34" charset="0"/>
            </a:endParaRPr>
          </a:p>
          <a:p>
            <a:pPr marL="896938" lvl="1" indent="-439738">
              <a:spcAft>
                <a:spcPts val="600"/>
              </a:spcAft>
            </a:pPr>
            <a:r>
              <a:rPr lang="fr-CA" sz="2000" dirty="0" smtClean="0">
                <a:latin typeface="Arial" panose="020B0604020202020204" pitchFamily="34" charset="0"/>
                <a:cs typeface="Arial" panose="020B0604020202020204" pitchFamily="34" charset="0"/>
              </a:rPr>
              <a:t>Si le chantier génère beaucoup de poussière et que vous soupçonnez la présence d’amiante ou de silice.</a:t>
            </a:r>
          </a:p>
          <a:p>
            <a:pPr marL="896938" lvl="1" indent="-439738">
              <a:spcAft>
                <a:spcPts val="600"/>
              </a:spcAft>
            </a:pPr>
            <a:r>
              <a:rPr lang="fr-CA" sz="2000" dirty="0" smtClean="0">
                <a:latin typeface="Arial" panose="020B0604020202020204" pitchFamily="34" charset="0"/>
                <a:cs typeface="Arial" panose="020B0604020202020204" pitchFamily="34" charset="0"/>
              </a:rPr>
              <a:t>Si vous jugez que vous n’avez pas suffisamment d’information de la part de votre employeur sur les mesures prises pour prévenir les expositions.</a:t>
            </a:r>
          </a:p>
          <a:p>
            <a:pPr>
              <a:spcAft>
                <a:spcPts val="600"/>
              </a:spcAft>
            </a:pPr>
            <a:r>
              <a:rPr lang="fr-CA" sz="2400" dirty="0" smtClean="0">
                <a:latin typeface="Arial" panose="020B0604020202020204" pitchFamily="34" charset="0"/>
                <a:cs typeface="Arial" panose="020B0604020202020204" pitchFamily="34" charset="0"/>
              </a:rPr>
              <a:t>Si vous avez des questions:</a:t>
            </a:r>
          </a:p>
          <a:p>
            <a:pPr marL="896938" lvl="1" indent="-439738">
              <a:spcAft>
                <a:spcPts val="600"/>
              </a:spcAft>
            </a:pPr>
            <a:r>
              <a:rPr lang="fr-CA" sz="2000" dirty="0" smtClean="0">
                <a:latin typeface="Arial" panose="020B0604020202020204" pitchFamily="34" charset="0"/>
                <a:cs typeface="Arial" panose="020B0604020202020204" pitchFamily="34" charset="0"/>
              </a:rPr>
              <a:t>Demandez à votre conseiller syndical et s’il ne peut pas répondre, il fera appel à nos services.</a:t>
            </a:r>
            <a:endParaRPr lang="fr-CA" sz="20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24</a:t>
            </a:fld>
            <a:endParaRPr lang="fr-CA"/>
          </a:p>
        </p:txBody>
      </p:sp>
    </p:spTree>
    <p:extLst>
      <p:ext uri="{BB962C8B-B14F-4D97-AF65-F5344CB8AC3E}">
        <p14:creationId xmlns:p14="http://schemas.microsoft.com/office/powerpoint/2010/main" val="86765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29445" y="708475"/>
            <a:ext cx="8911687" cy="1280890"/>
          </a:xfrm>
        </p:spPr>
        <p:txBody>
          <a:bodyPr/>
          <a:lstStyle/>
          <a:p>
            <a:r>
              <a:rPr lang="fr-CA" b="1" dirty="0" smtClean="0"/>
              <a:t>Beaucoup de travaux en vue….</a:t>
            </a:r>
            <a:endParaRPr lang="fr-CA" b="1" dirty="0"/>
          </a:p>
        </p:txBody>
      </p:sp>
      <p:sp>
        <p:nvSpPr>
          <p:cNvPr id="3" name="Espace réservé du contenu 2"/>
          <p:cNvSpPr>
            <a:spLocks noGrp="1"/>
          </p:cNvSpPr>
          <p:nvPr>
            <p:ph idx="1"/>
            <p:custDataLst>
              <p:tags r:id="rId2"/>
            </p:custDataLst>
          </p:nvPr>
        </p:nvSpPr>
        <p:spPr>
          <a:xfrm>
            <a:off x="1829445" y="1544932"/>
            <a:ext cx="9967444" cy="4797778"/>
          </a:xfrm>
        </p:spPr>
        <p:txBody>
          <a:bodyPr>
            <a:normAutofit/>
          </a:bodyPr>
          <a:lstStyle/>
          <a:p>
            <a:pPr>
              <a:spcBef>
                <a:spcPts val="600"/>
              </a:spcBef>
            </a:pPr>
            <a:r>
              <a:rPr lang="fr-CA" sz="2400" dirty="0" smtClean="0">
                <a:latin typeface="Arial" panose="020B0604020202020204" pitchFamily="34" charset="0"/>
                <a:cs typeface="Arial" panose="020B0604020202020204" pitchFamily="34" charset="0"/>
              </a:rPr>
              <a:t>Des travaux qui seront réalisés, au moins en partie, pendant que le personnel est présent.</a:t>
            </a:r>
            <a:br>
              <a:rPr lang="fr-CA" sz="2400" dirty="0" smtClean="0">
                <a:latin typeface="Arial" panose="020B0604020202020204" pitchFamily="34" charset="0"/>
                <a:cs typeface="Arial" panose="020B0604020202020204" pitchFamily="34" charset="0"/>
              </a:rPr>
            </a:br>
            <a:endParaRPr lang="fr-CA" sz="2400" dirty="0" smtClean="0">
              <a:latin typeface="Arial" panose="020B0604020202020204" pitchFamily="34" charset="0"/>
              <a:cs typeface="Arial" panose="020B0604020202020204" pitchFamily="34" charset="0"/>
            </a:endParaRPr>
          </a:p>
          <a:p>
            <a:pPr>
              <a:spcBef>
                <a:spcPts val="600"/>
              </a:spcBef>
            </a:pPr>
            <a:r>
              <a:rPr lang="fr-CA" sz="2400" dirty="0" smtClean="0">
                <a:latin typeface="Arial" panose="020B0604020202020204" pitchFamily="34" charset="0"/>
                <a:cs typeface="Arial" panose="020B0604020202020204" pitchFamily="34" charset="0"/>
              </a:rPr>
              <a:t>Ce qui peut générer des plaintes, inconforts, craintes et parfois des problèmes de santé. </a:t>
            </a:r>
            <a:br>
              <a:rPr lang="fr-CA" sz="2400" dirty="0" smtClean="0">
                <a:latin typeface="Arial" panose="020B0604020202020204" pitchFamily="34" charset="0"/>
                <a:cs typeface="Arial" panose="020B0604020202020204" pitchFamily="34" charset="0"/>
              </a:rPr>
            </a:br>
            <a:endParaRPr lang="fr-CA" sz="2400" dirty="0" smtClean="0">
              <a:latin typeface="Arial" panose="020B0604020202020204" pitchFamily="34" charset="0"/>
              <a:cs typeface="Arial" panose="020B0604020202020204" pitchFamily="34" charset="0"/>
            </a:endParaRPr>
          </a:p>
          <a:p>
            <a:pPr>
              <a:spcBef>
                <a:spcPts val="600"/>
              </a:spcBef>
            </a:pPr>
            <a:r>
              <a:rPr lang="fr-CA" sz="2400" dirty="0" smtClean="0">
                <a:latin typeface="Arial" panose="020B0604020202020204" pitchFamily="34" charset="0"/>
                <a:cs typeface="Arial" panose="020B0604020202020204" pitchFamily="34" charset="0"/>
              </a:rPr>
              <a:t>Les syndicats sont parfois pris au dépourvu devant ces situations.</a:t>
            </a:r>
          </a:p>
          <a:p>
            <a:pPr marL="0" indent="0">
              <a:spcBef>
                <a:spcPts val="600"/>
              </a:spcBef>
              <a:buNone/>
            </a:pPr>
            <a:endParaRPr lang="fr-CA" sz="2400" dirty="0" smtClean="0">
              <a:latin typeface="Arial" panose="020B0604020202020204" pitchFamily="34" charset="0"/>
              <a:cs typeface="Arial" panose="020B0604020202020204" pitchFamily="34" charset="0"/>
            </a:endParaRPr>
          </a:p>
          <a:p>
            <a:pPr>
              <a:spcBef>
                <a:spcPts val="600"/>
              </a:spcBef>
            </a:pPr>
            <a:r>
              <a:rPr lang="fr-CA" sz="2400" dirty="0" smtClean="0">
                <a:latin typeface="Arial" panose="020B0604020202020204" pitchFamily="34" charset="0"/>
                <a:cs typeface="Arial" panose="020B0604020202020204" pitchFamily="34" charset="0"/>
              </a:rPr>
              <a:t>La fiche qu’on vous présente vise à vous donner les essentiels à savoir pour jouer un rôle proactif, afin de répondre à vos membres et argumenter avec votre employeur. </a:t>
            </a:r>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3</a:t>
            </a:fld>
            <a:endParaRPr lang="fr-CA"/>
          </a:p>
        </p:txBody>
      </p:sp>
    </p:spTree>
    <p:extLst>
      <p:ext uri="{BB962C8B-B14F-4D97-AF65-F5344CB8AC3E}">
        <p14:creationId xmlns:p14="http://schemas.microsoft.com/office/powerpoint/2010/main" val="1121403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89128" y="677376"/>
            <a:ext cx="8911687" cy="1280890"/>
          </a:xfrm>
        </p:spPr>
        <p:txBody>
          <a:bodyPr/>
          <a:lstStyle/>
          <a:p>
            <a:r>
              <a:rPr lang="fr-CA" b="1" dirty="0" smtClean="0"/>
              <a:t>Structure de la fiche</a:t>
            </a:r>
            <a:endParaRPr lang="fr-CA" b="1" dirty="0"/>
          </a:p>
        </p:txBody>
      </p:sp>
      <p:sp>
        <p:nvSpPr>
          <p:cNvPr id="3" name="Espace réservé du contenu 2"/>
          <p:cNvSpPr>
            <a:spLocks noGrp="1"/>
          </p:cNvSpPr>
          <p:nvPr>
            <p:ph idx="1"/>
            <p:custDataLst>
              <p:tags r:id="rId2"/>
            </p:custDataLst>
          </p:nvPr>
        </p:nvSpPr>
        <p:spPr>
          <a:xfrm>
            <a:off x="1889128" y="1572332"/>
            <a:ext cx="10319279" cy="4285622"/>
          </a:xfrm>
        </p:spPr>
        <p:txBody>
          <a:bodyPr>
            <a:normAutofit fontScale="92500" lnSpcReduction="10000"/>
          </a:bodyPr>
          <a:lstStyle/>
          <a:p>
            <a:r>
              <a:rPr lang="fr-CA" sz="2400" dirty="0" smtClean="0">
                <a:latin typeface="Arial" panose="020B0604020202020204" pitchFamily="34" charset="0"/>
                <a:cs typeface="Arial" panose="020B0604020202020204" pitchFamily="34" charset="0"/>
              </a:rPr>
              <a:t>Les précautions générales.</a:t>
            </a:r>
          </a:p>
          <a:p>
            <a:r>
              <a:rPr lang="fr-CA" sz="2400" dirty="0" smtClean="0">
                <a:latin typeface="Arial" panose="020B0604020202020204" pitchFamily="34" charset="0"/>
                <a:cs typeface="Arial" panose="020B0604020202020204" pitchFamily="34" charset="0"/>
              </a:rPr>
              <a:t>Quoi faire lorsqu’il y a des travaux et que l’on soupçonne la présence :</a:t>
            </a:r>
          </a:p>
          <a:p>
            <a:pPr lvl="1"/>
            <a:r>
              <a:rPr lang="fr-CA" sz="2400" dirty="0">
                <a:latin typeface="Arial" panose="020B0604020202020204" pitchFamily="34" charset="0"/>
                <a:cs typeface="Arial" panose="020B0604020202020204" pitchFamily="34" charset="0"/>
              </a:rPr>
              <a:t>d</a:t>
            </a:r>
            <a:r>
              <a:rPr lang="fr-CA" sz="2400" dirty="0" smtClean="0">
                <a:latin typeface="Arial" panose="020B0604020202020204" pitchFamily="34" charset="0"/>
                <a:cs typeface="Arial" panose="020B0604020202020204" pitchFamily="34" charset="0"/>
              </a:rPr>
              <a:t>’amiante</a:t>
            </a:r>
          </a:p>
          <a:p>
            <a:pPr lvl="1"/>
            <a:r>
              <a:rPr lang="fr-CA" sz="2400" dirty="0">
                <a:latin typeface="Arial" panose="020B0604020202020204" pitchFamily="34" charset="0"/>
                <a:cs typeface="Arial" panose="020B0604020202020204" pitchFamily="34" charset="0"/>
              </a:rPr>
              <a:t>d</a:t>
            </a:r>
            <a:r>
              <a:rPr lang="fr-CA" sz="2400" dirty="0" smtClean="0">
                <a:latin typeface="Arial" panose="020B0604020202020204" pitchFamily="34" charset="0"/>
                <a:cs typeface="Arial" panose="020B0604020202020204" pitchFamily="34" charset="0"/>
              </a:rPr>
              <a:t>e la silice</a:t>
            </a:r>
          </a:p>
          <a:p>
            <a:pPr lvl="1"/>
            <a:r>
              <a:rPr lang="fr-CA" sz="2400" dirty="0">
                <a:latin typeface="Arial" panose="020B0604020202020204" pitchFamily="34" charset="0"/>
                <a:cs typeface="Arial" panose="020B0604020202020204" pitchFamily="34" charset="0"/>
              </a:rPr>
              <a:t>d</a:t>
            </a:r>
            <a:r>
              <a:rPr lang="fr-CA" sz="2400" dirty="0" smtClean="0">
                <a:latin typeface="Arial" panose="020B0604020202020204" pitchFamily="34" charset="0"/>
                <a:cs typeface="Arial" panose="020B0604020202020204" pitchFamily="34" charset="0"/>
              </a:rPr>
              <a:t>es moisissures</a:t>
            </a:r>
          </a:p>
          <a:p>
            <a:pPr lvl="1"/>
            <a:r>
              <a:rPr lang="fr-CA" sz="2400" dirty="0">
                <a:latin typeface="Arial" panose="020B0604020202020204" pitchFamily="34" charset="0"/>
                <a:cs typeface="Arial" panose="020B0604020202020204" pitchFamily="34" charset="0"/>
              </a:rPr>
              <a:t>d</a:t>
            </a:r>
            <a:r>
              <a:rPr lang="fr-CA" sz="2400" dirty="0" smtClean="0">
                <a:latin typeface="Arial" panose="020B0604020202020204" pitchFamily="34" charset="0"/>
                <a:cs typeface="Arial" panose="020B0604020202020204" pitchFamily="34" charset="0"/>
              </a:rPr>
              <a:t>’autres produits utilisés couramment lors des constructions: solvants, peintures</a:t>
            </a:r>
          </a:p>
          <a:p>
            <a:r>
              <a:rPr lang="fr-CA" sz="2400" dirty="0" smtClean="0">
                <a:latin typeface="Arial" panose="020B0604020202020204" pitchFamily="34" charset="0"/>
                <a:cs typeface="Arial" panose="020B0604020202020204" pitchFamily="34" charset="0"/>
              </a:rPr>
              <a:t>Pour chacune de ces parties, la fiche indique:</a:t>
            </a:r>
          </a:p>
          <a:p>
            <a:pPr marL="719138"/>
            <a:r>
              <a:rPr lang="fr-CA" sz="2400" dirty="0" smtClean="0">
                <a:latin typeface="Arial" panose="020B0604020202020204" pitchFamily="34" charset="0"/>
                <a:cs typeface="Arial" panose="020B0604020202020204" pitchFamily="34" charset="0"/>
              </a:rPr>
              <a:t>Comment savoir s’il y a présence de ces produits?</a:t>
            </a:r>
          </a:p>
          <a:p>
            <a:pPr marL="719138"/>
            <a:r>
              <a:rPr lang="fr-CA" sz="2400" dirty="0" smtClean="0">
                <a:latin typeface="Arial" panose="020B0604020202020204" pitchFamily="34" charset="0"/>
                <a:cs typeface="Arial" panose="020B0604020202020204" pitchFamily="34" charset="0"/>
              </a:rPr>
              <a:t>Quoi faire, comme responsable syndical avant et durant les travaux?</a:t>
            </a:r>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4</a:t>
            </a:fld>
            <a:endParaRPr lang="fr-CA"/>
          </a:p>
        </p:txBody>
      </p:sp>
    </p:spTree>
    <p:extLst>
      <p:ext uri="{BB962C8B-B14F-4D97-AF65-F5344CB8AC3E}">
        <p14:creationId xmlns:p14="http://schemas.microsoft.com/office/powerpoint/2010/main" val="647690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62506" y="686254"/>
            <a:ext cx="8911687" cy="1280890"/>
          </a:xfrm>
        </p:spPr>
        <p:txBody>
          <a:bodyPr/>
          <a:lstStyle/>
          <a:p>
            <a:r>
              <a:rPr lang="fr-CA" b="1" dirty="0" smtClean="0"/>
              <a:t>Une évidence qui n’en est pas une</a:t>
            </a:r>
            <a:endParaRPr lang="fr-CA" b="1" dirty="0"/>
          </a:p>
        </p:txBody>
      </p:sp>
      <p:sp>
        <p:nvSpPr>
          <p:cNvPr id="3" name="Espace réservé du contenu 2"/>
          <p:cNvSpPr>
            <a:spLocks noGrp="1"/>
          </p:cNvSpPr>
          <p:nvPr>
            <p:ph idx="1"/>
            <p:custDataLst>
              <p:tags r:id="rId2"/>
            </p:custDataLst>
          </p:nvPr>
        </p:nvSpPr>
        <p:spPr>
          <a:xfrm>
            <a:off x="1962506" y="1699031"/>
            <a:ext cx="9915816" cy="4755033"/>
          </a:xfrm>
        </p:spPr>
        <p:txBody>
          <a:bodyPr>
            <a:noAutofit/>
          </a:bodyPr>
          <a:lstStyle/>
          <a:p>
            <a:r>
              <a:rPr lang="fr-CA" sz="2400" dirty="0" smtClean="0">
                <a:latin typeface="Arial" panose="020B0604020202020204" pitchFamily="34" charset="0"/>
                <a:cs typeface="Arial" panose="020B0604020202020204" pitchFamily="34" charset="0"/>
              </a:rPr>
              <a:t>Tout travail de construction génère de la poussière.</a:t>
            </a:r>
          </a:p>
          <a:p>
            <a:pPr>
              <a:tabLst>
                <a:tab pos="444500" algn="l"/>
              </a:tabLst>
            </a:pPr>
            <a:r>
              <a:rPr lang="fr-CA" sz="2400" dirty="0" smtClean="0">
                <a:latin typeface="Arial" panose="020B0604020202020204" pitchFamily="34" charset="0"/>
                <a:cs typeface="Arial" panose="020B0604020202020204" pitchFamily="34" charset="0"/>
              </a:rPr>
              <a:t>Est-ce que cette poussière contient de l’amiante? </a:t>
            </a:r>
          </a:p>
          <a:p>
            <a:pPr marL="0" indent="0">
              <a:buNone/>
            </a:pPr>
            <a:r>
              <a:rPr lang="fr-CA" sz="2400" dirty="0" smtClean="0">
                <a:latin typeface="Arial" panose="020B0604020202020204" pitchFamily="34" charset="0"/>
                <a:cs typeface="Arial" panose="020B0604020202020204" pitchFamily="34" charset="0"/>
              </a:rPr>
              <a:t>    Pour le savoir:</a:t>
            </a:r>
          </a:p>
          <a:p>
            <a:pPr marL="896938" lvl="1" indent="-439738"/>
            <a:r>
              <a:rPr lang="fr-CA" sz="2400" dirty="0" smtClean="0">
                <a:latin typeface="Arial" panose="020B0604020202020204" pitchFamily="34" charset="0"/>
                <a:cs typeface="Arial" panose="020B0604020202020204" pitchFamily="34" charset="0"/>
              </a:rPr>
              <a:t>l’employeur est obligé de faire une analyse des matériaux des murs où les travaux seront effectués</a:t>
            </a:r>
          </a:p>
          <a:p>
            <a:pPr marL="896938" lvl="1" indent="-439738"/>
            <a:r>
              <a:rPr lang="fr-CA" sz="2400" u="sng" dirty="0" smtClean="0">
                <a:latin typeface="Arial" panose="020B0604020202020204" pitchFamily="34" charset="0"/>
                <a:cs typeface="Arial" panose="020B0604020202020204" pitchFamily="34" charset="0"/>
              </a:rPr>
              <a:t>ou</a:t>
            </a:r>
            <a:r>
              <a:rPr lang="fr-CA" sz="2400" dirty="0" smtClean="0">
                <a:latin typeface="Arial" panose="020B0604020202020204" pitchFamily="34" charset="0"/>
                <a:cs typeface="Arial" panose="020B0604020202020204" pitchFamily="34" charset="0"/>
              </a:rPr>
              <a:t> de présenter une fiche technique prouvant que ces analyses ont été faites.</a:t>
            </a:r>
          </a:p>
          <a:p>
            <a:r>
              <a:rPr lang="fr-CA" sz="2400" dirty="0" smtClean="0">
                <a:latin typeface="Arial" panose="020B0604020202020204" pitchFamily="34" charset="0"/>
                <a:cs typeface="Arial" panose="020B0604020202020204" pitchFamily="34" charset="0"/>
              </a:rPr>
              <a:t>Dans tous les cas, l’employeur devrait exiger que les responsables de travaux prennent des mesures pour éviter la dispersion de poussières. </a:t>
            </a:r>
            <a:endParaRPr lang="fr-CA" sz="24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5</a:t>
            </a:fld>
            <a:endParaRPr lang="fr-CA"/>
          </a:p>
        </p:txBody>
      </p:sp>
    </p:spTree>
    <p:extLst>
      <p:ext uri="{BB962C8B-B14F-4D97-AF65-F5344CB8AC3E}">
        <p14:creationId xmlns:p14="http://schemas.microsoft.com/office/powerpoint/2010/main" val="494732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882710" y="512462"/>
            <a:ext cx="8911687" cy="1280890"/>
          </a:xfrm>
        </p:spPr>
        <p:txBody>
          <a:bodyPr/>
          <a:lstStyle/>
          <a:p>
            <a:r>
              <a:rPr lang="fr-CA" b="1" dirty="0" smtClean="0"/>
              <a:t>Comment le syndicat peut-il savoir s’il y a ou non présence d’amiante?</a:t>
            </a:r>
            <a:endParaRPr lang="fr-CA" b="1" dirty="0"/>
          </a:p>
        </p:txBody>
      </p:sp>
      <p:sp>
        <p:nvSpPr>
          <p:cNvPr id="3" name="Espace réservé du contenu 2"/>
          <p:cNvSpPr>
            <a:spLocks noGrp="1"/>
          </p:cNvSpPr>
          <p:nvPr>
            <p:ph idx="1"/>
            <p:custDataLst>
              <p:tags r:id="rId2"/>
            </p:custDataLst>
          </p:nvPr>
        </p:nvSpPr>
        <p:spPr>
          <a:xfrm>
            <a:off x="1882710" y="2100316"/>
            <a:ext cx="9946745" cy="4006222"/>
          </a:xfrm>
        </p:spPr>
        <p:txBody>
          <a:bodyPr/>
          <a:lstStyle/>
          <a:p>
            <a:pPr>
              <a:spcAft>
                <a:spcPts val="600"/>
              </a:spcAft>
            </a:pPr>
            <a:r>
              <a:rPr lang="fr-CA" sz="2400" dirty="0" smtClean="0">
                <a:latin typeface="Arial" panose="020B0604020202020204" pitchFamily="34" charset="0"/>
                <a:cs typeface="Arial" panose="020B0604020202020204" pitchFamily="34" charset="0"/>
              </a:rPr>
              <a:t>Le syndicat peut demander de consulter le registre d’amiante dans l’établissement qui doit mentionner les endroits où il y a présence d’amiante.</a:t>
            </a:r>
          </a:p>
          <a:p>
            <a:pPr>
              <a:spcAft>
                <a:spcPts val="600"/>
              </a:spcAft>
            </a:pPr>
            <a:r>
              <a:rPr lang="fr-CA" sz="2400" dirty="0" smtClean="0">
                <a:latin typeface="Arial" panose="020B0604020202020204" pitchFamily="34" charset="0"/>
                <a:cs typeface="Arial" panose="020B0604020202020204" pitchFamily="34" charset="0"/>
              </a:rPr>
              <a:t>L’employeur est obligé de tenir un registre qui mentionne les endroits où il y a présence d’amiante.</a:t>
            </a:r>
          </a:p>
          <a:p>
            <a:pPr marL="896938" lvl="1" indent="-439738">
              <a:spcAft>
                <a:spcPts val="600"/>
              </a:spcAft>
            </a:pPr>
            <a:r>
              <a:rPr lang="fr-CA" sz="2400" dirty="0" smtClean="0">
                <a:latin typeface="Arial" panose="020B0604020202020204" pitchFamily="34" charset="0"/>
                <a:cs typeface="Arial" panose="020B0604020202020204" pitchFamily="34" charset="0"/>
              </a:rPr>
              <a:t>Si le registre n’existe pas, il faut exiger que l’employeur le fasse. Ne pas hésiter pas à faire une plainte à l’inspecteur de la CNESST. </a:t>
            </a:r>
          </a:p>
          <a:p>
            <a:pPr marL="0" indent="0">
              <a:buNone/>
            </a:pPr>
            <a:endParaRPr lang="fr-CA" dirty="0" smtClean="0"/>
          </a:p>
        </p:txBody>
      </p:sp>
      <p:sp>
        <p:nvSpPr>
          <p:cNvPr id="5" name="Espace réservé du numéro de diapositive 4"/>
          <p:cNvSpPr>
            <a:spLocks noGrp="1"/>
          </p:cNvSpPr>
          <p:nvPr>
            <p:ph type="sldNum" sz="quarter" idx="12"/>
            <p:custDataLst>
              <p:tags r:id="rId3"/>
            </p:custDataLst>
          </p:nvPr>
        </p:nvSpPr>
        <p:spPr/>
        <p:txBody>
          <a:bodyPr/>
          <a:lstStyle/>
          <a:p>
            <a:fld id="{4A30886D-DBFD-4E73-83DF-04C2CBC187EF}" type="slidenum">
              <a:rPr lang="fr-CA" smtClean="0"/>
              <a:t>6</a:t>
            </a:fld>
            <a:endParaRPr lang="fr-CA"/>
          </a:p>
        </p:txBody>
      </p:sp>
    </p:spTree>
    <p:extLst>
      <p:ext uri="{BB962C8B-B14F-4D97-AF65-F5344CB8AC3E}">
        <p14:creationId xmlns:p14="http://schemas.microsoft.com/office/powerpoint/2010/main" val="2988720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35978" y="588600"/>
            <a:ext cx="8911687" cy="1280890"/>
          </a:xfrm>
        </p:spPr>
        <p:txBody>
          <a:bodyPr>
            <a:normAutofit/>
          </a:bodyPr>
          <a:lstStyle/>
          <a:p>
            <a:r>
              <a:rPr lang="fr-CA" b="1" dirty="0" smtClean="0"/>
              <a:t>Où peut-il y avoir de l’amiante dans les milieux de travail?</a:t>
            </a:r>
            <a:endParaRPr lang="fr-CA" b="1" dirty="0"/>
          </a:p>
        </p:txBody>
      </p:sp>
      <p:sp>
        <p:nvSpPr>
          <p:cNvPr id="3" name="Espace réservé du contenu 2"/>
          <p:cNvSpPr>
            <a:spLocks noGrp="1"/>
          </p:cNvSpPr>
          <p:nvPr>
            <p:ph idx="1"/>
            <p:custDataLst>
              <p:tags r:id="rId2"/>
            </p:custDataLst>
          </p:nvPr>
        </p:nvSpPr>
        <p:spPr>
          <a:xfrm>
            <a:off x="1515013" y="2062579"/>
            <a:ext cx="9546563" cy="3777622"/>
          </a:xfrm>
        </p:spPr>
        <p:txBody>
          <a:bodyPr/>
          <a:lstStyle/>
          <a:p>
            <a:pPr marL="896938" lvl="1" indent="-439738">
              <a:buClr>
                <a:schemeClr val="accent4">
                  <a:lumMod val="25000"/>
                </a:schemeClr>
              </a:buClr>
              <a:defRPr/>
            </a:pPr>
            <a:r>
              <a:rPr lang="fr-CA" sz="2400" dirty="0">
                <a:solidFill>
                  <a:schemeClr val="tx1"/>
                </a:solidFill>
                <a:latin typeface="Arial" panose="020B0604020202020204" pitchFamily="34" charset="0"/>
                <a:cs typeface="Arial" panose="020B0604020202020204" pitchFamily="34" charset="0"/>
              </a:rPr>
              <a:t>Amiante-ciment (bardeaux, tuyaux, conduites d’irrigation, drains pluvieux, etc.)</a:t>
            </a:r>
          </a:p>
          <a:p>
            <a:pPr marL="896938" lvl="1" indent="-439738">
              <a:buClr>
                <a:schemeClr val="accent4">
                  <a:lumMod val="25000"/>
                </a:schemeClr>
              </a:buClr>
              <a:defRPr/>
            </a:pPr>
            <a:r>
              <a:rPr lang="fr-CA" sz="2400" dirty="0" smtClean="0">
                <a:solidFill>
                  <a:schemeClr val="tx1"/>
                </a:solidFill>
                <a:latin typeface="Arial" panose="020B0604020202020204" pitchFamily="34" charset="0"/>
                <a:cs typeface="Arial" panose="020B0604020202020204" pitchFamily="34" charset="0"/>
              </a:rPr>
              <a:t>Isolant des fours, des chauffe-eau et les appareils frigorifiques</a:t>
            </a:r>
            <a:endParaRPr lang="fr-CA" sz="2400" dirty="0">
              <a:solidFill>
                <a:schemeClr val="tx1"/>
              </a:solidFill>
              <a:latin typeface="Arial" panose="020B0604020202020204" pitchFamily="34" charset="0"/>
              <a:cs typeface="Arial" panose="020B0604020202020204" pitchFamily="34" charset="0"/>
            </a:endParaRPr>
          </a:p>
          <a:p>
            <a:pPr marL="896938" lvl="1" indent="-439738">
              <a:buClr>
                <a:schemeClr val="accent4">
                  <a:lumMod val="25000"/>
                </a:schemeClr>
              </a:buClr>
              <a:defRPr/>
            </a:pPr>
            <a:r>
              <a:rPr lang="fr-CA" sz="2400" dirty="0">
                <a:solidFill>
                  <a:schemeClr val="tx1"/>
                </a:solidFill>
                <a:latin typeface="Arial" panose="020B0604020202020204" pitchFamily="34" charset="0"/>
                <a:cs typeface="Arial" panose="020B0604020202020204" pitchFamily="34" charset="0"/>
              </a:rPr>
              <a:t>Isolants </a:t>
            </a:r>
            <a:r>
              <a:rPr lang="fr-CA" sz="2400" dirty="0" smtClean="0">
                <a:solidFill>
                  <a:schemeClr val="tx1"/>
                </a:solidFill>
                <a:latin typeface="Arial" panose="020B0604020202020204" pitchFamily="34" charset="0"/>
                <a:cs typeface="Arial" panose="020B0604020202020204" pitchFamily="34" charset="0"/>
              </a:rPr>
              <a:t>électriques et de tuyaux</a:t>
            </a:r>
            <a:endParaRPr lang="fr-CA" sz="2400" dirty="0">
              <a:solidFill>
                <a:schemeClr val="tx1"/>
              </a:solidFill>
              <a:latin typeface="Arial" panose="020B0604020202020204" pitchFamily="34" charset="0"/>
              <a:cs typeface="Arial" panose="020B0604020202020204" pitchFamily="34" charset="0"/>
            </a:endParaRPr>
          </a:p>
          <a:p>
            <a:pPr marL="896938" lvl="1" indent="-439738">
              <a:buClr>
                <a:schemeClr val="accent4">
                  <a:lumMod val="25000"/>
                </a:schemeClr>
              </a:buClr>
              <a:defRPr/>
            </a:pPr>
            <a:r>
              <a:rPr lang="fr-CA" sz="2400" dirty="0" smtClean="0">
                <a:solidFill>
                  <a:schemeClr val="tx1"/>
                </a:solidFill>
                <a:latin typeface="Arial" panose="020B0604020202020204" pitchFamily="34" charset="0"/>
                <a:cs typeface="Arial" panose="020B0604020202020204" pitchFamily="34" charset="0"/>
              </a:rPr>
              <a:t>Tuiles acoustiques, </a:t>
            </a:r>
            <a:r>
              <a:rPr lang="fr-CA" sz="2400" dirty="0">
                <a:solidFill>
                  <a:schemeClr val="tx1"/>
                </a:solidFill>
                <a:latin typeface="Arial" panose="020B0604020202020204" pitchFamily="34" charset="0"/>
                <a:cs typeface="Arial" panose="020B0604020202020204" pitchFamily="34" charset="0"/>
              </a:rPr>
              <a:t>tuiles de </a:t>
            </a:r>
            <a:r>
              <a:rPr lang="fr-CA" sz="2400" dirty="0" smtClean="0">
                <a:solidFill>
                  <a:schemeClr val="tx1"/>
                </a:solidFill>
                <a:latin typeface="Arial" panose="020B0604020202020204" pitchFamily="34" charset="0"/>
                <a:cs typeface="Arial" panose="020B0604020202020204" pitchFamily="34" charset="0"/>
              </a:rPr>
              <a:t>plancher</a:t>
            </a:r>
          </a:p>
          <a:p>
            <a:pPr marL="896938" lvl="1" indent="-439738">
              <a:buClr>
                <a:schemeClr val="accent4">
                  <a:lumMod val="25000"/>
                </a:schemeClr>
              </a:buClr>
              <a:defRPr/>
            </a:pPr>
            <a:r>
              <a:rPr lang="fr-CA" sz="2400" dirty="0" smtClean="0">
                <a:solidFill>
                  <a:schemeClr val="tx1"/>
                </a:solidFill>
                <a:latin typeface="Arial" panose="020B0604020202020204" pitchFamily="34" charset="0"/>
                <a:cs typeface="Arial" panose="020B0604020202020204" pitchFamily="34" charset="0"/>
              </a:rPr>
              <a:t>Peinture industrielle, colle, plastique</a:t>
            </a:r>
          </a:p>
          <a:p>
            <a:pPr marL="896938" lvl="1" indent="-439738">
              <a:buClr>
                <a:schemeClr val="accent4">
                  <a:lumMod val="25000"/>
                </a:schemeClr>
              </a:buClr>
              <a:defRPr/>
            </a:pPr>
            <a:r>
              <a:rPr lang="fr-CA" sz="2400" dirty="0" smtClean="0">
                <a:latin typeface="Arial" panose="020B0604020202020204" pitchFamily="34" charset="0"/>
                <a:cs typeface="Arial" panose="020B0604020202020204" pitchFamily="34" charset="0"/>
              </a:rPr>
              <a:t>Plâtre</a:t>
            </a:r>
          </a:p>
          <a:p>
            <a:pPr lvl="1">
              <a:buClr>
                <a:schemeClr val="accent4">
                  <a:lumMod val="25000"/>
                </a:schemeClr>
              </a:buClr>
              <a:defRPr/>
            </a:pPr>
            <a:endParaRPr lang="fr-CA" dirty="0">
              <a:solidFill>
                <a:schemeClr val="tx1"/>
              </a:solidFill>
            </a:endParaRPr>
          </a:p>
          <a:p>
            <a:pPr>
              <a:spcAft>
                <a:spcPts val="1800"/>
              </a:spcAft>
            </a:pPr>
            <a:endParaRPr lang="fr-CA" dirty="0"/>
          </a:p>
        </p:txBody>
      </p:sp>
      <p:sp>
        <p:nvSpPr>
          <p:cNvPr id="5" name="Espace réservé du numéro de diapositive 4"/>
          <p:cNvSpPr>
            <a:spLocks noGrp="1"/>
          </p:cNvSpPr>
          <p:nvPr>
            <p:ph type="sldNum" sz="quarter" idx="12"/>
            <p:custDataLst>
              <p:tags r:id="rId3"/>
            </p:custDataLst>
          </p:nvPr>
        </p:nvSpPr>
        <p:spPr/>
        <p:txBody>
          <a:bodyPr/>
          <a:lstStyle/>
          <a:p>
            <a:fld id="{9DF3D222-99F1-42FB-8546-D84330B8739D}" type="slidenum">
              <a:rPr lang="fr-CA" smtClean="0"/>
              <a:pPr/>
              <a:t>7</a:t>
            </a:fld>
            <a:endParaRPr lang="fr-CA"/>
          </a:p>
        </p:txBody>
      </p:sp>
    </p:spTree>
    <p:extLst>
      <p:ext uri="{BB962C8B-B14F-4D97-AF65-F5344CB8AC3E}">
        <p14:creationId xmlns:p14="http://schemas.microsoft.com/office/powerpoint/2010/main" val="1615010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18222" y="512462"/>
            <a:ext cx="8911687" cy="1280890"/>
          </a:xfrm>
        </p:spPr>
        <p:txBody>
          <a:bodyPr/>
          <a:lstStyle/>
          <a:p>
            <a:r>
              <a:rPr lang="fr-CA" b="1" dirty="0" smtClean="0"/>
              <a:t>Les tuiles de plancher fabriquées avant 1980</a:t>
            </a:r>
            <a:endParaRPr lang="fr-CA" b="1" dirty="0"/>
          </a:p>
        </p:txBody>
      </p:sp>
      <p:pic>
        <p:nvPicPr>
          <p:cNvPr id="6" name="Picture 4" descr="tuiiles"/>
          <p:cNvPicPr>
            <a:picLocks noGrp="1" noChangeAspect="1" noChangeArrowheads="1"/>
          </p:cNvPicPr>
          <p:nvPr>
            <p:ph idx="1"/>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2074829" y="1793352"/>
            <a:ext cx="6163647" cy="421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numéro de diapositive 4"/>
          <p:cNvSpPr>
            <a:spLocks noGrp="1"/>
          </p:cNvSpPr>
          <p:nvPr>
            <p:ph type="sldNum" sz="quarter" idx="12"/>
            <p:custDataLst>
              <p:tags r:id="rId3"/>
            </p:custDataLst>
          </p:nvPr>
        </p:nvSpPr>
        <p:spPr/>
        <p:txBody>
          <a:bodyPr/>
          <a:lstStyle/>
          <a:p>
            <a:fld id="{9DF3D222-99F1-42FB-8546-D84330B8739D}" type="slidenum">
              <a:rPr lang="fr-CA" smtClean="0"/>
              <a:pPr/>
              <a:t>8</a:t>
            </a:fld>
            <a:endParaRPr lang="fr-CA"/>
          </a:p>
        </p:txBody>
      </p:sp>
    </p:spTree>
    <p:extLst>
      <p:ext uri="{BB962C8B-B14F-4D97-AF65-F5344CB8AC3E}">
        <p14:creationId xmlns:p14="http://schemas.microsoft.com/office/powerpoint/2010/main" val="4029399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71488" y="630571"/>
            <a:ext cx="8911687" cy="1280890"/>
          </a:xfrm>
        </p:spPr>
        <p:txBody>
          <a:bodyPr/>
          <a:lstStyle/>
          <a:p>
            <a:r>
              <a:rPr lang="fr-CA" b="1" dirty="0" smtClean="0"/>
              <a:t>Calorifuge</a:t>
            </a:r>
            <a:endParaRPr lang="fr-CA" b="1" dirty="0"/>
          </a:p>
        </p:txBody>
      </p:sp>
      <p:sp>
        <p:nvSpPr>
          <p:cNvPr id="3" name="Espace réservé du contenu 2"/>
          <p:cNvSpPr>
            <a:spLocks noGrp="1"/>
          </p:cNvSpPr>
          <p:nvPr>
            <p:ph idx="1"/>
            <p:custDataLst>
              <p:tags r:id="rId2"/>
            </p:custDataLst>
          </p:nvPr>
        </p:nvSpPr>
        <p:spPr/>
        <p:txBody>
          <a:bodyPr/>
          <a:lstStyle/>
          <a:p>
            <a:endParaRPr lang="fr-CA" dirty="0"/>
          </a:p>
        </p:txBody>
      </p:sp>
      <p:sp>
        <p:nvSpPr>
          <p:cNvPr id="5" name="Espace réservé du numéro de diapositive 4"/>
          <p:cNvSpPr>
            <a:spLocks noGrp="1"/>
          </p:cNvSpPr>
          <p:nvPr>
            <p:ph type="sldNum" sz="quarter" idx="12"/>
            <p:custDataLst>
              <p:tags r:id="rId3"/>
            </p:custDataLst>
          </p:nvPr>
        </p:nvSpPr>
        <p:spPr/>
        <p:txBody>
          <a:bodyPr/>
          <a:lstStyle/>
          <a:p>
            <a:fld id="{9DF3D222-99F1-42FB-8546-D84330B8739D}" type="slidenum">
              <a:rPr lang="fr-CA" smtClean="0"/>
              <a:pPr/>
              <a:t>9</a:t>
            </a:fld>
            <a:endParaRPr lang="fr-CA"/>
          </a:p>
        </p:txBody>
      </p:sp>
      <p:pic>
        <p:nvPicPr>
          <p:cNvPr id="6" name="Image 5"/>
          <p:cNvPicPr>
            <a:picLocks noChangeAspect="1"/>
          </p:cNvPicPr>
          <p:nvPr>
            <p:custDataLst>
              <p:tags r:id="rId4"/>
            </p:custDataLst>
          </p:nvPr>
        </p:nvPicPr>
        <p:blipFill>
          <a:blip r:embed="rId6" cstate="print">
            <a:extLst>
              <a:ext uri="{28A0092B-C50C-407E-A947-70E740481C1C}">
                <a14:useLocalDpi xmlns:a14="http://schemas.microsoft.com/office/drawing/2010/main" val="0"/>
              </a:ext>
            </a:extLst>
          </a:blip>
          <a:stretch>
            <a:fillRect/>
          </a:stretch>
        </p:blipFill>
        <p:spPr>
          <a:xfrm>
            <a:off x="2111307" y="1508611"/>
            <a:ext cx="6926162" cy="4718050"/>
          </a:xfrm>
          <a:prstGeom prst="rect">
            <a:avLst/>
          </a:prstGeom>
        </p:spPr>
      </p:pic>
    </p:spTree>
    <p:extLst>
      <p:ext uri="{BB962C8B-B14F-4D97-AF65-F5344CB8AC3E}">
        <p14:creationId xmlns:p14="http://schemas.microsoft.com/office/powerpoint/2010/main" val="270153061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4"/>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4"/>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4"/>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2"/>
</p:tagLst>
</file>

<file path=ppt/tags/tag53.xml><?xml version="1.0" encoding="utf-8"?>
<p:tagLst xmlns:a="http://schemas.openxmlformats.org/drawingml/2006/main" xmlns:r="http://schemas.openxmlformats.org/officeDocument/2006/relationships" xmlns:p="http://schemas.openxmlformats.org/presentationml/2006/main">
  <p:tag name="NUM" val="3"/>
</p:tagLst>
</file>

<file path=ppt/tags/tag54.xml><?xml version="1.0" encoding="utf-8"?>
<p:tagLst xmlns:a="http://schemas.openxmlformats.org/drawingml/2006/main" xmlns:r="http://schemas.openxmlformats.org/officeDocument/2006/relationships" xmlns:p="http://schemas.openxmlformats.org/presentationml/2006/main">
  <p:tag name="NUM" val="1"/>
</p:tagLst>
</file>

<file path=ppt/tags/tag55.xml><?xml version="1.0" encoding="utf-8"?>
<p:tagLst xmlns:a="http://schemas.openxmlformats.org/drawingml/2006/main" xmlns:r="http://schemas.openxmlformats.org/officeDocument/2006/relationships" xmlns:p="http://schemas.openxmlformats.org/presentationml/2006/main">
  <p:tag name="NUM" val="2"/>
</p:tagLst>
</file>

<file path=ppt/tags/tag56.xml><?xml version="1.0" encoding="utf-8"?>
<p:tagLst xmlns:a="http://schemas.openxmlformats.org/drawingml/2006/main" xmlns:r="http://schemas.openxmlformats.org/officeDocument/2006/relationships" xmlns:p="http://schemas.openxmlformats.org/presentationml/2006/main">
  <p:tag name="NUM" val="3"/>
</p:tagLst>
</file>

<file path=ppt/tags/tag57.xml><?xml version="1.0" encoding="utf-8"?>
<p:tagLst xmlns:a="http://schemas.openxmlformats.org/drawingml/2006/main" xmlns:r="http://schemas.openxmlformats.org/officeDocument/2006/relationships" xmlns:p="http://schemas.openxmlformats.org/presentationml/2006/main">
  <p:tag name="NUM" val="1"/>
</p:tagLst>
</file>

<file path=ppt/tags/tag58.xml><?xml version="1.0" encoding="utf-8"?>
<p:tagLst xmlns:a="http://schemas.openxmlformats.org/drawingml/2006/main" xmlns:r="http://schemas.openxmlformats.org/officeDocument/2006/relationships" xmlns:p="http://schemas.openxmlformats.org/presentationml/2006/main">
  <p:tag name="NUM" val="2"/>
</p:tagLst>
</file>

<file path=ppt/tags/tag59.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NUM" val="3"/>
</p:tagLst>
</file>

<file path=ppt/tags/tag60.xml><?xml version="1.0" encoding="utf-8"?>
<p:tagLst xmlns:a="http://schemas.openxmlformats.org/drawingml/2006/main" xmlns:r="http://schemas.openxmlformats.org/officeDocument/2006/relationships" xmlns:p="http://schemas.openxmlformats.org/presentationml/2006/main">
  <p:tag name="NUM" val="1"/>
</p:tagLst>
</file>

<file path=ppt/tags/tag61.xml><?xml version="1.0" encoding="utf-8"?>
<p:tagLst xmlns:a="http://schemas.openxmlformats.org/drawingml/2006/main" xmlns:r="http://schemas.openxmlformats.org/officeDocument/2006/relationships" xmlns:p="http://schemas.openxmlformats.org/presentationml/2006/main">
  <p:tag name="NUM" val="2"/>
</p:tagLst>
</file>

<file path=ppt/tags/tag62.xml><?xml version="1.0" encoding="utf-8"?>
<p:tagLst xmlns:a="http://schemas.openxmlformats.org/drawingml/2006/main" xmlns:r="http://schemas.openxmlformats.org/officeDocument/2006/relationships" xmlns:p="http://schemas.openxmlformats.org/presentationml/2006/main">
  <p:tag name="NUM" val="3"/>
</p:tagLst>
</file>

<file path=ppt/tags/tag63.xml><?xml version="1.0" encoding="utf-8"?>
<p:tagLst xmlns:a="http://schemas.openxmlformats.org/drawingml/2006/main" xmlns:r="http://schemas.openxmlformats.org/officeDocument/2006/relationships" xmlns:p="http://schemas.openxmlformats.org/presentationml/2006/main">
  <p:tag name="NUM" val="1"/>
</p:tagLst>
</file>

<file path=ppt/tags/tag64.xml><?xml version="1.0" encoding="utf-8"?>
<p:tagLst xmlns:a="http://schemas.openxmlformats.org/drawingml/2006/main" xmlns:r="http://schemas.openxmlformats.org/officeDocument/2006/relationships" xmlns:p="http://schemas.openxmlformats.org/presentationml/2006/main">
  <p:tag name="NUM" val="2"/>
</p:tagLst>
</file>

<file path=ppt/tags/tag65.xml><?xml version="1.0" encoding="utf-8"?>
<p:tagLst xmlns:a="http://schemas.openxmlformats.org/drawingml/2006/main" xmlns:r="http://schemas.openxmlformats.org/officeDocument/2006/relationships" xmlns:p="http://schemas.openxmlformats.org/presentationml/2006/main">
  <p:tag name="NUM" val="3"/>
</p:tagLst>
</file>

<file path=ppt/tags/tag66.xml><?xml version="1.0" encoding="utf-8"?>
<p:tagLst xmlns:a="http://schemas.openxmlformats.org/drawingml/2006/main" xmlns:r="http://schemas.openxmlformats.org/officeDocument/2006/relationships" xmlns:p="http://schemas.openxmlformats.org/presentationml/2006/main">
  <p:tag name="NUM" val="1"/>
</p:tagLst>
</file>

<file path=ppt/tags/tag67.xml><?xml version="1.0" encoding="utf-8"?>
<p:tagLst xmlns:a="http://schemas.openxmlformats.org/drawingml/2006/main" xmlns:r="http://schemas.openxmlformats.org/officeDocument/2006/relationships" xmlns:p="http://schemas.openxmlformats.org/presentationml/2006/main">
  <p:tag name="NUM" val="2"/>
</p:tagLst>
</file>

<file path=ppt/tags/tag68.xml><?xml version="1.0" encoding="utf-8"?>
<p:tagLst xmlns:a="http://schemas.openxmlformats.org/drawingml/2006/main" xmlns:r="http://schemas.openxmlformats.org/officeDocument/2006/relationships" xmlns:p="http://schemas.openxmlformats.org/presentationml/2006/main">
  <p:tag name="NUM" val="1"/>
</p:tagLst>
</file>

<file path=ppt/tags/tag69.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4"/>
</p:tagLst>
</file>

<file path=ppt/tags/tag70.xml><?xml version="1.0" encoding="utf-8"?>
<p:tagLst xmlns:a="http://schemas.openxmlformats.org/drawingml/2006/main" xmlns:r="http://schemas.openxmlformats.org/officeDocument/2006/relationships" xmlns:p="http://schemas.openxmlformats.org/presentationml/2006/main">
  <p:tag name="NUM" val="3"/>
</p:tagLst>
</file>

<file path=ppt/tags/tag71.xml><?xml version="1.0" encoding="utf-8"?>
<p:tagLst xmlns:a="http://schemas.openxmlformats.org/drawingml/2006/main" xmlns:r="http://schemas.openxmlformats.org/officeDocument/2006/relationships" xmlns:p="http://schemas.openxmlformats.org/presentationml/2006/main">
  <p:tag name="NUM" val="1"/>
</p:tagLst>
</file>

<file path=ppt/tags/tag72.xml><?xml version="1.0" encoding="utf-8"?>
<p:tagLst xmlns:a="http://schemas.openxmlformats.org/drawingml/2006/main" xmlns:r="http://schemas.openxmlformats.org/officeDocument/2006/relationships" xmlns:p="http://schemas.openxmlformats.org/presentationml/2006/main">
  <p:tag name="NUM" val="2"/>
</p:tagLst>
</file>

<file path=ppt/tags/tag73.xml><?xml version="1.0" encoding="utf-8"?>
<p:tagLst xmlns:a="http://schemas.openxmlformats.org/drawingml/2006/main" xmlns:r="http://schemas.openxmlformats.org/officeDocument/2006/relationships" xmlns:p="http://schemas.openxmlformats.org/presentationml/2006/main">
  <p:tag name="NUM" val="3"/>
</p:tagLst>
</file>

<file path=ppt/tags/tag74.xml><?xml version="1.0" encoding="utf-8"?>
<p:tagLst xmlns:a="http://schemas.openxmlformats.org/drawingml/2006/main" xmlns:r="http://schemas.openxmlformats.org/officeDocument/2006/relationships" xmlns:p="http://schemas.openxmlformats.org/presentationml/2006/main">
  <p:tag name="NUM" val="1"/>
</p:tagLst>
</file>

<file path=ppt/tags/tag75.xml><?xml version="1.0" encoding="utf-8"?>
<p:tagLst xmlns:a="http://schemas.openxmlformats.org/drawingml/2006/main" xmlns:r="http://schemas.openxmlformats.org/officeDocument/2006/relationships" xmlns:p="http://schemas.openxmlformats.org/presentationml/2006/main">
  <p:tag name="NUM" val="2"/>
</p:tagLst>
</file>

<file path=ppt/tags/tag76.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5"/>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698</TotalTime>
  <Words>1313</Words>
  <Application>Microsoft Office PowerPoint</Application>
  <PresentationFormat>Custom</PresentationFormat>
  <Paragraphs>166</Paragraphs>
  <Slides>24</Slides>
  <Notes>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Brin</vt:lpstr>
      <vt:lpstr>Construction, démolition, rénovation Ce que le syndicat devrait vérifier</vt:lpstr>
      <vt:lpstr>Budget provincial 2017-2018</vt:lpstr>
      <vt:lpstr>Beaucoup de travaux en vue….</vt:lpstr>
      <vt:lpstr>Structure de la fiche</vt:lpstr>
      <vt:lpstr>Une évidence qui n’en est pas une</vt:lpstr>
      <vt:lpstr>Comment le syndicat peut-il savoir s’il y a ou non présence d’amiante?</vt:lpstr>
      <vt:lpstr>Où peut-il y avoir de l’amiante dans les milieux de travail?</vt:lpstr>
      <vt:lpstr>Les tuiles de plancher fabriquées avant 1980</vt:lpstr>
      <vt:lpstr>Calorifuge</vt:lpstr>
      <vt:lpstr>Flocages</vt:lpstr>
      <vt:lpstr>Plâtre avant 1980</vt:lpstr>
      <vt:lpstr>Avant les travaux :</vt:lpstr>
      <vt:lpstr>Durant les travaux :</vt:lpstr>
      <vt:lpstr>Quoi faire si l’on soupçonne la présence de moisissures? </vt:lpstr>
      <vt:lpstr>Si la présence de moisissures est confirmée</vt:lpstr>
      <vt:lpstr>Durant les travaux : </vt:lpstr>
      <vt:lpstr>PowerPoint Presentation</vt:lpstr>
      <vt:lpstr>Quoi faire si l’on soupçonne la présence de silice?  </vt:lpstr>
      <vt:lpstr>Avant les travaux : </vt:lpstr>
      <vt:lpstr>Durant les travaux : </vt:lpstr>
      <vt:lpstr>Quelles autres situations peuvent poser des problèmes pour la santé et la sécurité des travailleuses et des travailleurs lors des travaux de construction en cohabitation avec le personnel ?</vt:lpstr>
      <vt:lpstr>Les solvants  </vt:lpstr>
      <vt:lpstr>Les peintures </vt:lpstr>
      <vt:lpstr>Pour conclure…</vt:lpstr>
    </vt:vector>
  </TitlesOfParts>
  <Company>CSN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démolition, rénovation</dc:title>
  <dc:creator>Ana Maria Seifert</dc:creator>
  <cp:lastModifiedBy>Sheree</cp:lastModifiedBy>
  <cp:revision>34</cp:revision>
  <cp:lastPrinted>2017-09-06T15:12:25Z</cp:lastPrinted>
  <dcterms:created xsi:type="dcterms:W3CDTF">2017-08-31T20:13:22Z</dcterms:created>
  <dcterms:modified xsi:type="dcterms:W3CDTF">2017-10-16T13:12:58Z</dcterms:modified>
</cp:coreProperties>
</file>